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sldIdLst>
    <p:sldId id="256" r:id="rId2"/>
    <p:sldId id="259" r:id="rId3"/>
    <p:sldId id="261" r:id="rId4"/>
    <p:sldId id="260" r:id="rId5"/>
    <p:sldId id="258" r:id="rId6"/>
    <p:sldId id="262" r:id="rId7"/>
    <p:sldId id="263" r:id="rId8"/>
    <p:sldId id="264" r:id="rId9"/>
    <p:sldId id="273" r:id="rId10"/>
    <p:sldId id="277" r:id="rId11"/>
    <p:sldId id="278" r:id="rId12"/>
    <p:sldId id="257" r:id="rId13"/>
    <p:sldId id="272" r:id="rId14"/>
    <p:sldId id="274" r:id="rId15"/>
    <p:sldId id="275" r:id="rId16"/>
    <p:sldId id="265" r:id="rId17"/>
    <p:sldId id="267" r:id="rId18"/>
    <p:sldId id="268" r:id="rId19"/>
    <p:sldId id="276" r:id="rId20"/>
    <p:sldId id="269" r:id="rId21"/>
    <p:sldId id="270" r:id="rId22"/>
    <p:sldId id="271"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hard Warner" initials="RW" lastIdx="1" clrIdx="0">
    <p:extLst>
      <p:ext uri="{19B8F6BF-5375-455C-9EA6-DF929625EA0E}">
        <p15:presenceInfo xmlns:p15="http://schemas.microsoft.com/office/powerpoint/2012/main" userId="65fdada20b6d85d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917" y="58"/>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11/11/2021</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3CF14126-AA01-42E1-83F0-98F135DEEC77}"/>
              </a:ext>
            </a:extLst>
          </p:cNvPr>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5FCFB45A-5B71-48C9-A7F7-22AFF86C41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00" name="Slide Number Placeholder 3">
            <a:extLst>
              <a:ext uri="{FF2B5EF4-FFF2-40B4-BE49-F238E27FC236}">
                <a16:creationId xmlns:a16="http://schemas.microsoft.com/office/drawing/2014/main" id="{4D231A04-77FC-4B7B-BFA6-B09921F22E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0AF0E38-33C4-45C1-8BB0-F720AFEF6119}" type="slidenum">
              <a:rPr lang="en-US" altLang="en-US"/>
              <a:pPr eaLnBrk="1" hangingPunct="1"/>
              <a:t>5</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UCC 2-207</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E4ACA-E5A4-4F13-A641-8BA135703223}"/>
              </a:ext>
            </a:extLst>
          </p:cNvPr>
          <p:cNvSpPr>
            <a:spLocks noGrp="1"/>
          </p:cNvSpPr>
          <p:nvPr>
            <p:ph type="title"/>
          </p:nvPr>
        </p:nvSpPr>
        <p:spPr/>
        <p:txBody>
          <a:bodyPr/>
          <a:lstStyle/>
          <a:p>
            <a:r>
              <a:rPr lang="en-US" dirty="0"/>
              <a:t>2- 207(2)</a:t>
            </a:r>
          </a:p>
        </p:txBody>
      </p:sp>
      <p:grpSp>
        <p:nvGrpSpPr>
          <p:cNvPr id="8" name="Group 7">
            <a:extLst>
              <a:ext uri="{FF2B5EF4-FFF2-40B4-BE49-F238E27FC236}">
                <a16:creationId xmlns:a16="http://schemas.microsoft.com/office/drawing/2014/main" id="{3E1C2D32-6A93-491A-A892-C0FEC287CF10}"/>
              </a:ext>
            </a:extLst>
          </p:cNvPr>
          <p:cNvGrpSpPr/>
          <p:nvPr/>
        </p:nvGrpSpPr>
        <p:grpSpPr>
          <a:xfrm>
            <a:off x="2705100" y="2057400"/>
            <a:ext cx="6781800" cy="3509961"/>
            <a:chOff x="3124200" y="2667000"/>
            <a:chExt cx="5105400" cy="2260600"/>
          </a:xfrm>
        </p:grpSpPr>
        <p:sp>
          <p:nvSpPr>
            <p:cNvPr id="4" name="Text Box 23">
              <a:extLst>
                <a:ext uri="{FF2B5EF4-FFF2-40B4-BE49-F238E27FC236}">
                  <a16:creationId xmlns:a16="http://schemas.microsoft.com/office/drawing/2014/main" id="{F2B211F2-9089-4116-9A56-E9D7E422CA15}"/>
                </a:ext>
              </a:extLst>
            </p:cNvPr>
            <p:cNvSpPr txBox="1">
              <a:spLocks noChangeArrowheads="1"/>
            </p:cNvSpPr>
            <p:nvPr/>
          </p:nvSpPr>
          <p:spPr bwMode="auto">
            <a:xfrm>
              <a:off x="3124200" y="3048001"/>
              <a:ext cx="14478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Terms of offer = terms of agreement</a:t>
              </a:r>
              <a:endParaRPr lang="en-US" altLang="en-US" sz="1800">
                <a:cs typeface="Arial" panose="020B0604020202020204" pitchFamily="34" charset="0"/>
              </a:endParaRPr>
            </a:p>
          </p:txBody>
        </p:sp>
        <p:sp>
          <p:nvSpPr>
            <p:cNvPr id="5" name="Text Box 25">
              <a:extLst>
                <a:ext uri="{FF2B5EF4-FFF2-40B4-BE49-F238E27FC236}">
                  <a16:creationId xmlns:a16="http://schemas.microsoft.com/office/drawing/2014/main" id="{5C553C0E-C9D0-4BC3-8ADA-B6858C35D16F}"/>
                </a:ext>
              </a:extLst>
            </p:cNvPr>
            <p:cNvSpPr txBox="1">
              <a:spLocks noChangeArrowheads="1"/>
            </p:cNvSpPr>
            <p:nvPr/>
          </p:nvSpPr>
          <p:spPr bwMode="auto">
            <a:xfrm>
              <a:off x="4953000" y="3048000"/>
              <a:ext cx="3276600" cy="187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Terms of acceptance = terms of the agreement, unless: </a:t>
              </a:r>
            </a:p>
            <a:p>
              <a:pPr eaLnBrk="1" hangingPunct="1">
                <a:spcBef>
                  <a:spcPct val="50000"/>
                </a:spcBef>
                <a:buFontTx/>
                <a:buAutoNum type="arabicParenBoth"/>
              </a:pPr>
              <a:r>
                <a:rPr lang="en-US" altLang="en-US" sz="1800" dirty="0"/>
                <a:t>Express limitation in offer;</a:t>
              </a:r>
            </a:p>
            <a:p>
              <a:pPr eaLnBrk="1" hangingPunct="1">
                <a:spcBef>
                  <a:spcPct val="50000"/>
                </a:spcBef>
                <a:buFontTx/>
                <a:buAutoNum type="arabicParenBoth"/>
              </a:pPr>
              <a:r>
                <a:rPr lang="en-US" altLang="en-US" sz="1800" dirty="0"/>
                <a:t> </a:t>
              </a:r>
              <a:r>
                <a:rPr lang="en-US" altLang="en-US" sz="1800" b="1" dirty="0"/>
                <a:t>Material alteration</a:t>
              </a:r>
              <a:r>
                <a:rPr lang="en-US" altLang="en-US" sz="1800" dirty="0"/>
                <a:t>;</a:t>
              </a:r>
            </a:p>
            <a:p>
              <a:pPr eaLnBrk="1" hangingPunct="1">
                <a:spcBef>
                  <a:spcPct val="50000"/>
                </a:spcBef>
                <a:buFontTx/>
                <a:buAutoNum type="arabicParenBoth"/>
              </a:pPr>
              <a:r>
                <a:rPr lang="en-US" altLang="en-US" sz="1800" dirty="0"/>
                <a:t>Timely objection by offeror</a:t>
              </a:r>
              <a:r>
                <a:rPr lang="en-US" altLang="en-US" sz="1800" dirty="0">
                  <a:hlinkClick r:id="rId2" action="ppaction://hlinksldjump"/>
                </a:rPr>
                <a:t>.</a:t>
              </a:r>
              <a:endParaRPr lang="en-US" altLang="en-US" sz="1800" dirty="0"/>
            </a:p>
          </p:txBody>
        </p:sp>
        <p:sp>
          <p:nvSpPr>
            <p:cNvPr id="6" name="Text Box 26">
              <a:extLst>
                <a:ext uri="{FF2B5EF4-FFF2-40B4-BE49-F238E27FC236}">
                  <a16:creationId xmlns:a16="http://schemas.microsoft.com/office/drawing/2014/main" id="{C1770C5C-B3A2-42FE-B538-190E48F6CFEE}"/>
                </a:ext>
              </a:extLst>
            </p:cNvPr>
            <p:cNvSpPr txBox="1">
              <a:spLocks noChangeArrowheads="1"/>
            </p:cNvSpPr>
            <p:nvPr/>
          </p:nvSpPr>
          <p:spPr bwMode="auto">
            <a:xfrm>
              <a:off x="5181600" y="2667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7" name="Rectangle 27">
              <a:extLst>
                <a:ext uri="{FF2B5EF4-FFF2-40B4-BE49-F238E27FC236}">
                  <a16:creationId xmlns:a16="http://schemas.microsoft.com/office/drawing/2014/main" id="{8B253C92-CE67-45E1-B864-5F3FFDDD5560}"/>
                </a:ext>
              </a:extLst>
            </p:cNvPr>
            <p:cNvSpPr>
              <a:spLocks noChangeArrowheads="1"/>
            </p:cNvSpPr>
            <p:nvPr/>
          </p:nvSpPr>
          <p:spPr bwMode="auto">
            <a:xfrm>
              <a:off x="4191000" y="266700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No</a:t>
              </a:r>
            </a:p>
          </p:txBody>
        </p:sp>
      </p:grpSp>
      <p:cxnSp>
        <p:nvCxnSpPr>
          <p:cNvPr id="10" name="Straight Arrow Connector 9">
            <a:extLst>
              <a:ext uri="{FF2B5EF4-FFF2-40B4-BE49-F238E27FC236}">
                <a16:creationId xmlns:a16="http://schemas.microsoft.com/office/drawing/2014/main" id="{D2516302-A028-47B7-9A69-9D29CE9B2334}"/>
              </a:ext>
            </a:extLst>
          </p:cNvPr>
          <p:cNvCxnSpPr/>
          <p:nvPr/>
        </p:nvCxnSpPr>
        <p:spPr>
          <a:xfrm flipH="1">
            <a:off x="4064223" y="2404914"/>
            <a:ext cx="316315" cy="28469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5C2E6487-F3C5-4865-AFE8-FEE05A7FB2B7}"/>
              </a:ext>
            </a:extLst>
          </p:cNvPr>
          <p:cNvCxnSpPr>
            <a:cxnSpLocks/>
          </p:cNvCxnSpPr>
          <p:nvPr/>
        </p:nvCxnSpPr>
        <p:spPr>
          <a:xfrm>
            <a:off x="5588156" y="2330999"/>
            <a:ext cx="509581" cy="30687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3438247-9AF7-4575-A933-1E9EA5101592}"/>
              </a:ext>
            </a:extLst>
          </p:cNvPr>
          <p:cNvSpPr txBox="1"/>
          <p:nvPr/>
        </p:nvSpPr>
        <p:spPr>
          <a:xfrm>
            <a:off x="3785546" y="1551269"/>
            <a:ext cx="4114800" cy="369332"/>
          </a:xfrm>
          <a:prstGeom prst="rect">
            <a:avLst/>
          </a:prstGeom>
          <a:noFill/>
        </p:spPr>
        <p:txBody>
          <a:bodyPr wrap="square" rtlCol="0">
            <a:spAutoFit/>
          </a:bodyPr>
          <a:lstStyle/>
          <a:p>
            <a:r>
              <a:rPr lang="en-US" dirty="0"/>
              <a:t>Both merchants??</a:t>
            </a:r>
          </a:p>
        </p:txBody>
      </p:sp>
    </p:spTree>
    <p:extLst>
      <p:ext uri="{BB962C8B-B14F-4D97-AF65-F5344CB8AC3E}">
        <p14:creationId xmlns:p14="http://schemas.microsoft.com/office/powerpoint/2010/main" val="1653520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09CF8-29DB-4231-9836-9D3288A04292}"/>
              </a:ext>
            </a:extLst>
          </p:cNvPr>
          <p:cNvSpPr>
            <a:spLocks noGrp="1"/>
          </p:cNvSpPr>
          <p:nvPr>
            <p:ph type="title"/>
          </p:nvPr>
        </p:nvSpPr>
        <p:spPr/>
        <p:txBody>
          <a:bodyPr/>
          <a:lstStyle/>
          <a:p>
            <a:r>
              <a:rPr lang="en-US" dirty="0"/>
              <a:t>Knock Out Rule – A Majority Rule</a:t>
            </a:r>
          </a:p>
        </p:txBody>
      </p:sp>
      <p:sp>
        <p:nvSpPr>
          <p:cNvPr id="3" name="Content Placeholder 2">
            <a:extLst>
              <a:ext uri="{FF2B5EF4-FFF2-40B4-BE49-F238E27FC236}">
                <a16:creationId xmlns:a16="http://schemas.microsoft.com/office/drawing/2014/main" id="{BE2363CA-D6F7-4108-A6C2-4EEA6ADEC8C0}"/>
              </a:ext>
            </a:extLst>
          </p:cNvPr>
          <p:cNvSpPr>
            <a:spLocks noGrp="1"/>
          </p:cNvSpPr>
          <p:nvPr>
            <p:ph idx="1"/>
          </p:nvPr>
        </p:nvSpPr>
        <p:spPr>
          <a:xfrm>
            <a:off x="473947" y="1263135"/>
            <a:ext cx="10972800" cy="4530725"/>
          </a:xfrm>
        </p:spPr>
        <p:txBody>
          <a:bodyPr/>
          <a:lstStyle/>
          <a:p>
            <a:r>
              <a:rPr lang="en-US" i="1" dirty="0"/>
              <a:t>When it applies</a:t>
            </a:r>
            <a:r>
              <a:rPr lang="en-US" dirty="0"/>
              <a:t>: a term of the acceptance material alters a term of the offer.</a:t>
            </a:r>
          </a:p>
          <a:p>
            <a:r>
              <a:rPr lang="en-US" i="1" dirty="0"/>
              <a:t>The rule</a:t>
            </a:r>
            <a:r>
              <a:rPr lang="en-US" dirty="0"/>
              <a:t>: if a term of the acceptance material alters a term of the offer, the term of the </a:t>
            </a:r>
            <a:r>
              <a:rPr lang="en-US" i="1" dirty="0"/>
              <a:t>offer</a:t>
            </a:r>
            <a:r>
              <a:rPr lang="en-US" dirty="0"/>
              <a:t> is also </a:t>
            </a:r>
            <a:r>
              <a:rPr lang="en-US" i="1" dirty="0"/>
              <a:t>not</a:t>
            </a:r>
            <a:r>
              <a:rPr lang="en-US" dirty="0"/>
              <a:t> in the contract. </a:t>
            </a:r>
          </a:p>
        </p:txBody>
      </p:sp>
      <p:sp>
        <p:nvSpPr>
          <p:cNvPr id="4" name="Scroll: Vertical 3">
            <a:extLst>
              <a:ext uri="{FF2B5EF4-FFF2-40B4-BE49-F238E27FC236}">
                <a16:creationId xmlns:a16="http://schemas.microsoft.com/office/drawing/2014/main" id="{EB88FEF2-C33E-4418-A5AA-BD8E685910CA}"/>
              </a:ext>
            </a:extLst>
          </p:cNvPr>
          <p:cNvSpPr/>
          <p:nvPr/>
        </p:nvSpPr>
        <p:spPr>
          <a:xfrm>
            <a:off x="1219200" y="4343400"/>
            <a:ext cx="1828800" cy="1787526"/>
          </a:xfrm>
          <a:prstGeom prst="verticalScroll">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TextBox 4">
            <a:extLst>
              <a:ext uri="{FF2B5EF4-FFF2-40B4-BE49-F238E27FC236}">
                <a16:creationId xmlns:a16="http://schemas.microsoft.com/office/drawing/2014/main" id="{0090486D-2B16-4521-BBDA-BEA3B53FB5DD}"/>
              </a:ext>
            </a:extLst>
          </p:cNvPr>
          <p:cNvSpPr txBox="1"/>
          <p:nvPr/>
        </p:nvSpPr>
        <p:spPr>
          <a:xfrm>
            <a:off x="1524000" y="4867831"/>
            <a:ext cx="1219200" cy="369332"/>
          </a:xfrm>
          <a:prstGeom prst="rect">
            <a:avLst/>
          </a:prstGeom>
          <a:noFill/>
        </p:spPr>
        <p:txBody>
          <a:bodyPr wrap="square" rtlCol="0">
            <a:spAutoFit/>
          </a:bodyPr>
          <a:lstStyle/>
          <a:p>
            <a:r>
              <a:rPr lang="en-US" dirty="0"/>
              <a:t>Warranty</a:t>
            </a:r>
          </a:p>
        </p:txBody>
      </p:sp>
      <p:sp>
        <p:nvSpPr>
          <p:cNvPr id="6" name="Wave 5">
            <a:extLst>
              <a:ext uri="{FF2B5EF4-FFF2-40B4-BE49-F238E27FC236}">
                <a16:creationId xmlns:a16="http://schemas.microsoft.com/office/drawing/2014/main" id="{B3BCA5F9-175A-4341-8988-A6607D350321}"/>
              </a:ext>
            </a:extLst>
          </p:cNvPr>
          <p:cNvSpPr/>
          <p:nvPr/>
        </p:nvSpPr>
        <p:spPr>
          <a:xfrm>
            <a:off x="6271009" y="4495799"/>
            <a:ext cx="2133600" cy="1524000"/>
          </a:xfrm>
          <a:prstGeom prst="wav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84676A2-A03B-4B91-8A92-D55BA7F170E4}"/>
              </a:ext>
            </a:extLst>
          </p:cNvPr>
          <p:cNvSpPr txBox="1"/>
          <p:nvPr/>
        </p:nvSpPr>
        <p:spPr>
          <a:xfrm>
            <a:off x="6461509" y="5073133"/>
            <a:ext cx="1752600" cy="369332"/>
          </a:xfrm>
          <a:prstGeom prst="rect">
            <a:avLst/>
          </a:prstGeom>
          <a:noFill/>
        </p:spPr>
        <p:txBody>
          <a:bodyPr wrap="square" rtlCol="0">
            <a:spAutoFit/>
          </a:bodyPr>
          <a:lstStyle/>
          <a:p>
            <a:r>
              <a:rPr lang="en-US" dirty="0"/>
              <a:t>No warranty</a:t>
            </a:r>
          </a:p>
        </p:txBody>
      </p:sp>
      <p:cxnSp>
        <p:nvCxnSpPr>
          <p:cNvPr id="13" name="Straight Arrow Connector 12">
            <a:extLst>
              <a:ext uri="{FF2B5EF4-FFF2-40B4-BE49-F238E27FC236}">
                <a16:creationId xmlns:a16="http://schemas.microsoft.com/office/drawing/2014/main" id="{3E5E6091-C89D-481A-A4FE-D29778AA4B6C}"/>
              </a:ext>
            </a:extLst>
          </p:cNvPr>
          <p:cNvCxnSpPr/>
          <p:nvPr/>
        </p:nvCxnSpPr>
        <p:spPr>
          <a:xfrm flipH="1">
            <a:off x="7924800" y="4495799"/>
            <a:ext cx="1752600" cy="7413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BCC78690-9E21-4C12-8E0C-376CD9E6DE59}"/>
              </a:ext>
            </a:extLst>
          </p:cNvPr>
          <p:cNvSpPr txBox="1"/>
          <p:nvPr/>
        </p:nvSpPr>
        <p:spPr>
          <a:xfrm>
            <a:off x="10145904" y="4242136"/>
            <a:ext cx="1653791" cy="1200329"/>
          </a:xfrm>
          <a:prstGeom prst="rect">
            <a:avLst/>
          </a:prstGeom>
          <a:noFill/>
        </p:spPr>
        <p:txBody>
          <a:bodyPr wrap="square" rtlCol="0">
            <a:spAutoFit/>
          </a:bodyPr>
          <a:lstStyle/>
          <a:p>
            <a:r>
              <a:rPr lang="en-US" dirty="0"/>
              <a:t>A material alteration, so not in the contact</a:t>
            </a:r>
          </a:p>
        </p:txBody>
      </p:sp>
      <p:cxnSp>
        <p:nvCxnSpPr>
          <p:cNvPr id="15" name="Straight Arrow Connector 14">
            <a:extLst>
              <a:ext uri="{FF2B5EF4-FFF2-40B4-BE49-F238E27FC236}">
                <a16:creationId xmlns:a16="http://schemas.microsoft.com/office/drawing/2014/main" id="{5036534F-563F-437E-A6A7-330D8F5901AE}"/>
              </a:ext>
            </a:extLst>
          </p:cNvPr>
          <p:cNvCxnSpPr>
            <a:cxnSpLocks/>
          </p:cNvCxnSpPr>
          <p:nvPr/>
        </p:nvCxnSpPr>
        <p:spPr>
          <a:xfrm flipH="1">
            <a:off x="2765809" y="4309492"/>
            <a:ext cx="1452615" cy="65501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2458999-E08D-41B5-B58B-44C707598651}"/>
              </a:ext>
            </a:extLst>
          </p:cNvPr>
          <p:cNvSpPr txBox="1"/>
          <p:nvPr/>
        </p:nvSpPr>
        <p:spPr>
          <a:xfrm>
            <a:off x="4339214" y="4036834"/>
            <a:ext cx="1653791" cy="1200329"/>
          </a:xfrm>
          <a:prstGeom prst="rect">
            <a:avLst/>
          </a:prstGeom>
          <a:noFill/>
        </p:spPr>
        <p:txBody>
          <a:bodyPr wrap="square" rtlCol="0">
            <a:spAutoFit/>
          </a:bodyPr>
          <a:lstStyle/>
          <a:p>
            <a:r>
              <a:rPr lang="en-US" dirty="0"/>
              <a:t>Not in the contact under the knock out rule</a:t>
            </a:r>
          </a:p>
        </p:txBody>
      </p:sp>
    </p:spTree>
    <p:extLst>
      <p:ext uri="{BB962C8B-B14F-4D97-AF65-F5344CB8AC3E}">
        <p14:creationId xmlns:p14="http://schemas.microsoft.com/office/powerpoint/2010/main" val="22843402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CE565-EB4B-450C-941C-95F8BB85FDE1}"/>
              </a:ext>
            </a:extLst>
          </p:cNvPr>
          <p:cNvSpPr>
            <a:spLocks noGrp="1"/>
          </p:cNvSpPr>
          <p:nvPr>
            <p:ph type="title"/>
          </p:nvPr>
        </p:nvSpPr>
        <p:spPr/>
        <p:txBody>
          <a:bodyPr/>
          <a:lstStyle/>
          <a:p>
            <a:r>
              <a:rPr lang="en-US" dirty="0"/>
              <a:t>2-207(3)</a:t>
            </a:r>
          </a:p>
        </p:txBody>
      </p:sp>
      <p:sp>
        <p:nvSpPr>
          <p:cNvPr id="35" name="Text Box 4">
            <a:extLst>
              <a:ext uri="{FF2B5EF4-FFF2-40B4-BE49-F238E27FC236}">
                <a16:creationId xmlns:a16="http://schemas.microsoft.com/office/drawing/2014/main" id="{FD8293C3-C128-4986-B497-8B82020BC920}"/>
              </a:ext>
            </a:extLst>
          </p:cNvPr>
          <p:cNvSpPr txBox="1">
            <a:spLocks noChangeArrowheads="1"/>
          </p:cNvSpPr>
          <p:nvPr/>
        </p:nvSpPr>
        <p:spPr bwMode="auto">
          <a:xfrm>
            <a:off x="2819400" y="1905001"/>
            <a:ext cx="678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Are the writings of the parties insufficient to establish a contract?</a:t>
            </a:r>
          </a:p>
        </p:txBody>
      </p:sp>
      <p:sp>
        <p:nvSpPr>
          <p:cNvPr id="37" name="Line 5">
            <a:extLst>
              <a:ext uri="{FF2B5EF4-FFF2-40B4-BE49-F238E27FC236}">
                <a16:creationId xmlns:a16="http://schemas.microsoft.com/office/drawing/2014/main" id="{E6860D88-0A62-425A-A04C-4669E552BEB7}"/>
              </a:ext>
            </a:extLst>
          </p:cNvPr>
          <p:cNvSpPr>
            <a:spLocks noChangeShapeType="1"/>
          </p:cNvSpPr>
          <p:nvPr/>
        </p:nvSpPr>
        <p:spPr bwMode="auto">
          <a:xfrm flipH="1">
            <a:off x="4572000" y="2286000"/>
            <a:ext cx="990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 name="Text Box 6">
            <a:extLst>
              <a:ext uri="{FF2B5EF4-FFF2-40B4-BE49-F238E27FC236}">
                <a16:creationId xmlns:a16="http://schemas.microsoft.com/office/drawing/2014/main" id="{B06198B3-3CF8-4B14-82ED-F9D2BA6E3237}"/>
              </a:ext>
            </a:extLst>
          </p:cNvPr>
          <p:cNvSpPr txBox="1">
            <a:spLocks noChangeArrowheads="1"/>
          </p:cNvSpPr>
          <p:nvPr/>
        </p:nvSpPr>
        <p:spPr bwMode="auto">
          <a:xfrm>
            <a:off x="4343400" y="2362201"/>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41" name="Line 8">
            <a:extLst>
              <a:ext uri="{FF2B5EF4-FFF2-40B4-BE49-F238E27FC236}">
                <a16:creationId xmlns:a16="http://schemas.microsoft.com/office/drawing/2014/main" id="{5A695B82-302A-4EC1-968A-94C0DC484E1B}"/>
              </a:ext>
            </a:extLst>
          </p:cNvPr>
          <p:cNvSpPr>
            <a:spLocks noChangeShapeType="1"/>
          </p:cNvSpPr>
          <p:nvPr/>
        </p:nvSpPr>
        <p:spPr bwMode="auto">
          <a:xfrm>
            <a:off x="7391400" y="2362200"/>
            <a:ext cx="838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 name="Text Box 9">
            <a:extLst>
              <a:ext uri="{FF2B5EF4-FFF2-40B4-BE49-F238E27FC236}">
                <a16:creationId xmlns:a16="http://schemas.microsoft.com/office/drawing/2014/main" id="{3A079DB6-7E54-46C2-9190-38B4E17F9EEF}"/>
              </a:ext>
            </a:extLst>
          </p:cNvPr>
          <p:cNvSpPr txBox="1">
            <a:spLocks noChangeArrowheads="1"/>
          </p:cNvSpPr>
          <p:nvPr/>
        </p:nvSpPr>
        <p:spPr bwMode="auto">
          <a:xfrm>
            <a:off x="7772400" y="23622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45" name="Text Box 10">
            <a:extLst>
              <a:ext uri="{FF2B5EF4-FFF2-40B4-BE49-F238E27FC236}">
                <a16:creationId xmlns:a16="http://schemas.microsoft.com/office/drawing/2014/main" id="{6AD895AA-4228-4805-9EE3-87B5C95554C8}"/>
              </a:ext>
            </a:extLst>
          </p:cNvPr>
          <p:cNvSpPr txBox="1">
            <a:spLocks noChangeArrowheads="1"/>
          </p:cNvSpPr>
          <p:nvPr/>
        </p:nvSpPr>
        <p:spPr bwMode="auto">
          <a:xfrm>
            <a:off x="7620000" y="3048001"/>
            <a:ext cx="2743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2-207(3) does not apply</a:t>
            </a:r>
          </a:p>
        </p:txBody>
      </p:sp>
      <p:sp>
        <p:nvSpPr>
          <p:cNvPr id="47" name="Text Box 11">
            <a:extLst>
              <a:ext uri="{FF2B5EF4-FFF2-40B4-BE49-F238E27FC236}">
                <a16:creationId xmlns:a16="http://schemas.microsoft.com/office/drawing/2014/main" id="{0F6DD112-BF56-4F57-9606-37C832DBC652}"/>
              </a:ext>
            </a:extLst>
          </p:cNvPr>
          <p:cNvSpPr txBox="1">
            <a:spLocks noChangeArrowheads="1"/>
          </p:cNvSpPr>
          <p:nvPr/>
        </p:nvSpPr>
        <p:spPr bwMode="auto">
          <a:xfrm>
            <a:off x="1905000" y="2971801"/>
            <a:ext cx="495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Conduct of both parties recognizes a contract?</a:t>
            </a:r>
          </a:p>
        </p:txBody>
      </p:sp>
      <p:sp>
        <p:nvSpPr>
          <p:cNvPr id="49" name="Line 12">
            <a:extLst>
              <a:ext uri="{FF2B5EF4-FFF2-40B4-BE49-F238E27FC236}">
                <a16:creationId xmlns:a16="http://schemas.microsoft.com/office/drawing/2014/main" id="{2DCEA8EB-B19A-4B7D-A102-522027D3B6EF}"/>
              </a:ext>
            </a:extLst>
          </p:cNvPr>
          <p:cNvSpPr>
            <a:spLocks noChangeShapeType="1"/>
          </p:cNvSpPr>
          <p:nvPr/>
        </p:nvSpPr>
        <p:spPr bwMode="auto">
          <a:xfrm flipH="1">
            <a:off x="3352800" y="3276600"/>
            <a:ext cx="9906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 name="Text Box 13">
            <a:extLst>
              <a:ext uri="{FF2B5EF4-FFF2-40B4-BE49-F238E27FC236}">
                <a16:creationId xmlns:a16="http://schemas.microsoft.com/office/drawing/2014/main" id="{49F7A1C2-2818-45C7-BEDB-348A4C5CF732}"/>
              </a:ext>
            </a:extLst>
          </p:cNvPr>
          <p:cNvSpPr txBox="1">
            <a:spLocks noChangeArrowheads="1"/>
          </p:cNvSpPr>
          <p:nvPr/>
        </p:nvSpPr>
        <p:spPr bwMode="auto">
          <a:xfrm>
            <a:off x="3200400" y="3352801"/>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Yes</a:t>
            </a:r>
          </a:p>
        </p:txBody>
      </p:sp>
      <p:sp>
        <p:nvSpPr>
          <p:cNvPr id="53" name="Text Box 14">
            <a:extLst>
              <a:ext uri="{FF2B5EF4-FFF2-40B4-BE49-F238E27FC236}">
                <a16:creationId xmlns:a16="http://schemas.microsoft.com/office/drawing/2014/main" id="{CAEE15FB-965C-49ED-BED8-026DF1056E83}"/>
              </a:ext>
            </a:extLst>
          </p:cNvPr>
          <p:cNvSpPr txBox="1">
            <a:spLocks noChangeArrowheads="1"/>
          </p:cNvSpPr>
          <p:nvPr/>
        </p:nvSpPr>
        <p:spPr bwMode="auto">
          <a:xfrm>
            <a:off x="1981200" y="4191000"/>
            <a:ext cx="2286000" cy="132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Terms = </a:t>
            </a:r>
          </a:p>
          <a:p>
            <a:pPr>
              <a:spcBef>
                <a:spcPct val="50000"/>
              </a:spcBef>
            </a:pPr>
            <a:r>
              <a:rPr lang="en-US" altLang="en-US"/>
              <a:t>terms on which writings agree plus terms implied by law</a:t>
            </a:r>
          </a:p>
        </p:txBody>
      </p:sp>
      <p:sp>
        <p:nvSpPr>
          <p:cNvPr id="55" name="Line 15">
            <a:extLst>
              <a:ext uri="{FF2B5EF4-FFF2-40B4-BE49-F238E27FC236}">
                <a16:creationId xmlns:a16="http://schemas.microsoft.com/office/drawing/2014/main" id="{797141C6-BE26-47CD-9736-F231679D6918}"/>
              </a:ext>
            </a:extLst>
          </p:cNvPr>
          <p:cNvSpPr>
            <a:spLocks noChangeShapeType="1"/>
          </p:cNvSpPr>
          <p:nvPr/>
        </p:nvSpPr>
        <p:spPr bwMode="auto">
          <a:xfrm>
            <a:off x="4953000" y="3429000"/>
            <a:ext cx="8382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 name="Text Box 16">
            <a:extLst>
              <a:ext uri="{FF2B5EF4-FFF2-40B4-BE49-F238E27FC236}">
                <a16:creationId xmlns:a16="http://schemas.microsoft.com/office/drawing/2014/main" id="{549F19CF-768A-44D6-A79D-B71ADDC4681D}"/>
              </a:ext>
            </a:extLst>
          </p:cNvPr>
          <p:cNvSpPr txBox="1">
            <a:spLocks noChangeArrowheads="1"/>
          </p:cNvSpPr>
          <p:nvPr/>
        </p:nvSpPr>
        <p:spPr bwMode="auto">
          <a:xfrm>
            <a:off x="5334000" y="34290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a:t>
            </a:r>
          </a:p>
        </p:txBody>
      </p:sp>
      <p:sp>
        <p:nvSpPr>
          <p:cNvPr id="59" name="Text Box 17">
            <a:extLst>
              <a:ext uri="{FF2B5EF4-FFF2-40B4-BE49-F238E27FC236}">
                <a16:creationId xmlns:a16="http://schemas.microsoft.com/office/drawing/2014/main" id="{43F7A1D6-1DCF-435A-8692-6E0BB3D1367E}"/>
              </a:ext>
            </a:extLst>
          </p:cNvPr>
          <p:cNvSpPr txBox="1">
            <a:spLocks noChangeArrowheads="1"/>
          </p:cNvSpPr>
          <p:nvPr/>
        </p:nvSpPr>
        <p:spPr bwMode="auto">
          <a:xfrm>
            <a:off x="5181600" y="4114801"/>
            <a:ext cx="327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No contract under 2-207(3)</a:t>
            </a:r>
          </a:p>
        </p:txBody>
      </p:sp>
    </p:spTree>
    <p:extLst>
      <p:ext uri="{BB962C8B-B14F-4D97-AF65-F5344CB8AC3E}">
        <p14:creationId xmlns:p14="http://schemas.microsoft.com/office/powerpoint/2010/main" val="1928308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155F6-58D9-466B-971A-C430B936F894}"/>
              </a:ext>
            </a:extLst>
          </p:cNvPr>
          <p:cNvSpPr>
            <a:spLocks noGrp="1"/>
          </p:cNvSpPr>
          <p:nvPr>
            <p:ph type="title"/>
          </p:nvPr>
        </p:nvSpPr>
        <p:spPr/>
        <p:txBody>
          <a:bodyPr/>
          <a:lstStyle/>
          <a:p>
            <a:r>
              <a:rPr lang="en-US" sz="3600" b="0" i="0" dirty="0">
                <a:solidFill>
                  <a:srgbClr val="333333"/>
                </a:solidFill>
                <a:effectLst/>
              </a:rPr>
              <a:t>§ 2-314. Implied Warranty: Merchantability; Usage of Trade.</a:t>
            </a:r>
            <a:br>
              <a:rPr lang="en-US" sz="3600" b="0" i="0" dirty="0">
                <a:solidFill>
                  <a:srgbClr val="333333"/>
                </a:solidFill>
                <a:effectLst/>
              </a:rPr>
            </a:br>
            <a:endParaRPr lang="en-US" sz="3600" dirty="0"/>
          </a:p>
        </p:txBody>
      </p:sp>
      <p:sp>
        <p:nvSpPr>
          <p:cNvPr id="3" name="Content Placeholder 2">
            <a:extLst>
              <a:ext uri="{FF2B5EF4-FFF2-40B4-BE49-F238E27FC236}">
                <a16:creationId xmlns:a16="http://schemas.microsoft.com/office/drawing/2014/main" id="{4DF32D51-B496-4211-A6DA-7367F2AD3405}"/>
              </a:ext>
            </a:extLst>
          </p:cNvPr>
          <p:cNvSpPr>
            <a:spLocks noGrp="1"/>
          </p:cNvSpPr>
          <p:nvPr>
            <p:ph idx="1"/>
          </p:nvPr>
        </p:nvSpPr>
        <p:spPr/>
        <p:txBody>
          <a:bodyPr/>
          <a:lstStyle/>
          <a:p>
            <a:pPr algn="l"/>
            <a:r>
              <a:rPr lang="en-US" b="0" i="0" dirty="0">
                <a:solidFill>
                  <a:srgbClr val="333333"/>
                </a:solidFill>
                <a:effectLst/>
              </a:rPr>
              <a:t>(1) Unless excluded or modified (Section 2-316), a warranty that the goods shall be merchantable is implied in a contract for their sale if the seller is a merchant with respect to goods of that kind. . . .</a:t>
            </a:r>
          </a:p>
          <a:p>
            <a:r>
              <a:rPr lang="en-US" dirty="0"/>
              <a:t>(2) Goods to be merchantable must be at least such as</a:t>
            </a:r>
          </a:p>
          <a:p>
            <a:pPr marL="0" indent="0">
              <a:buNone/>
            </a:pPr>
            <a:r>
              <a:rPr lang="en-US" dirty="0"/>
              <a:t>. . .</a:t>
            </a:r>
          </a:p>
          <a:p>
            <a:r>
              <a:rPr lang="en-US" dirty="0"/>
              <a:t>(c) are fit for the ordinary purposes for which such </a:t>
            </a:r>
            <a:r>
              <a:rPr lang="en-US" dirty="0" err="1"/>
              <a:t>goodsare</a:t>
            </a:r>
            <a:r>
              <a:rPr lang="en-US" dirty="0"/>
              <a:t> used . . . </a:t>
            </a:r>
          </a:p>
          <a:p>
            <a:endParaRPr lang="en-US" dirty="0"/>
          </a:p>
        </p:txBody>
      </p:sp>
    </p:spTree>
    <p:extLst>
      <p:ext uri="{BB962C8B-B14F-4D97-AF65-F5344CB8AC3E}">
        <p14:creationId xmlns:p14="http://schemas.microsoft.com/office/powerpoint/2010/main" val="367214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5C4BE-77F9-4DFE-B67E-B20DF5E6C97A}"/>
              </a:ext>
            </a:extLst>
          </p:cNvPr>
          <p:cNvSpPr>
            <a:spLocks noGrp="1"/>
          </p:cNvSpPr>
          <p:nvPr>
            <p:ph type="title"/>
          </p:nvPr>
        </p:nvSpPr>
        <p:spPr/>
        <p:txBody>
          <a:bodyPr/>
          <a:lstStyle/>
          <a:p>
            <a:r>
              <a:rPr lang="en-US" sz="3600" b="0" i="0" dirty="0">
                <a:solidFill>
                  <a:srgbClr val="333333"/>
                </a:solidFill>
                <a:effectLst/>
              </a:rPr>
              <a:t>§ 2-315. Implied Warranty: Fitness for Particular Purpose.</a:t>
            </a:r>
            <a:br>
              <a:rPr lang="en-US" sz="3600" b="0" i="0" dirty="0">
                <a:solidFill>
                  <a:srgbClr val="333333"/>
                </a:solidFill>
                <a:effectLst/>
              </a:rPr>
            </a:br>
            <a:endParaRPr lang="en-US" sz="3600" dirty="0"/>
          </a:p>
        </p:txBody>
      </p:sp>
      <p:sp>
        <p:nvSpPr>
          <p:cNvPr id="3" name="Content Placeholder 2">
            <a:extLst>
              <a:ext uri="{FF2B5EF4-FFF2-40B4-BE49-F238E27FC236}">
                <a16:creationId xmlns:a16="http://schemas.microsoft.com/office/drawing/2014/main" id="{18B0D07F-30EF-4B16-8532-01FD70A18D79}"/>
              </a:ext>
            </a:extLst>
          </p:cNvPr>
          <p:cNvSpPr>
            <a:spLocks noGrp="1"/>
          </p:cNvSpPr>
          <p:nvPr>
            <p:ph idx="1"/>
          </p:nvPr>
        </p:nvSpPr>
        <p:spPr/>
        <p:txBody>
          <a:bodyPr/>
          <a:lstStyle/>
          <a:p>
            <a:r>
              <a:rPr lang="en-US" dirty="0"/>
              <a:t>Where the seller at the time of contracting has reason to know any particular purpose for which the goods are required and that the </a:t>
            </a:r>
            <a:r>
              <a:rPr lang="en-US" dirty="0" err="1"/>
              <a:t>buyeris</a:t>
            </a:r>
            <a:r>
              <a:rPr lang="en-US" dirty="0"/>
              <a:t> relying on the seller's skill or judgment to select or furnish suitable goods, there is unless excluded or modified under the next section an implied warranty that the goods shall be fit for such purpose.</a:t>
            </a:r>
          </a:p>
          <a:p>
            <a:endParaRPr lang="en-US" dirty="0"/>
          </a:p>
        </p:txBody>
      </p:sp>
    </p:spTree>
    <p:extLst>
      <p:ext uri="{BB962C8B-B14F-4D97-AF65-F5344CB8AC3E}">
        <p14:creationId xmlns:p14="http://schemas.microsoft.com/office/powerpoint/2010/main" val="4200977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AD079-CA06-465C-B42F-BDB16F7983DD}"/>
              </a:ext>
            </a:extLst>
          </p:cNvPr>
          <p:cNvSpPr>
            <a:spLocks noGrp="1"/>
          </p:cNvSpPr>
          <p:nvPr>
            <p:ph type="title"/>
          </p:nvPr>
        </p:nvSpPr>
        <p:spPr/>
        <p:txBody>
          <a:bodyPr/>
          <a:lstStyle/>
          <a:p>
            <a:r>
              <a:rPr lang="en-US" b="0" i="0" dirty="0">
                <a:solidFill>
                  <a:srgbClr val="333333"/>
                </a:solidFill>
                <a:effectLst/>
              </a:rPr>
              <a:t>§ 2-316. Exclusion or Modification of Warranties.</a:t>
            </a:r>
            <a:br>
              <a:rPr lang="en-US" b="0" i="0" dirty="0">
                <a:solidFill>
                  <a:srgbClr val="333333"/>
                </a:solidFill>
                <a:effectLst/>
              </a:rPr>
            </a:br>
            <a:endParaRPr lang="en-US" dirty="0"/>
          </a:p>
        </p:txBody>
      </p:sp>
      <p:sp>
        <p:nvSpPr>
          <p:cNvPr id="3" name="Content Placeholder 2">
            <a:extLst>
              <a:ext uri="{FF2B5EF4-FFF2-40B4-BE49-F238E27FC236}">
                <a16:creationId xmlns:a16="http://schemas.microsoft.com/office/drawing/2014/main" id="{F85ED9A1-04B4-4C81-81A2-B8ACA8256817}"/>
              </a:ext>
            </a:extLst>
          </p:cNvPr>
          <p:cNvSpPr>
            <a:spLocks noGrp="1"/>
          </p:cNvSpPr>
          <p:nvPr>
            <p:ph idx="1"/>
          </p:nvPr>
        </p:nvSpPr>
        <p:spPr/>
        <p:txBody>
          <a:bodyPr/>
          <a:lstStyle/>
          <a:p>
            <a:pPr algn="l"/>
            <a:r>
              <a:rPr lang="en-US" b="0" i="0" dirty="0">
                <a:solidFill>
                  <a:srgbClr val="333333"/>
                </a:solidFill>
                <a:effectLst/>
              </a:rPr>
              <a:t>(2)Subject to subsection (3), to exclude or modify the implied warranty of merchantability or any part of it the language must mention merchantability and in case of a writing must be conspicuous, and to exclude or modify any implied warranty of fitness the exclusion must be by a writing and conspicuous. </a:t>
            </a:r>
            <a:endParaRPr lang="en-US" dirty="0"/>
          </a:p>
        </p:txBody>
      </p:sp>
    </p:spTree>
    <p:extLst>
      <p:ext uri="{BB962C8B-B14F-4D97-AF65-F5344CB8AC3E}">
        <p14:creationId xmlns:p14="http://schemas.microsoft.com/office/powerpoint/2010/main" val="1504897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679DA-6487-4C51-8D68-48FB2E63CEB0}"/>
              </a:ext>
            </a:extLst>
          </p:cNvPr>
          <p:cNvSpPr>
            <a:spLocks noGrp="1"/>
          </p:cNvSpPr>
          <p:nvPr>
            <p:ph type="title"/>
          </p:nvPr>
        </p:nvSpPr>
        <p:spPr/>
        <p:txBody>
          <a:bodyPr/>
          <a:lstStyle/>
          <a:p>
            <a:r>
              <a:rPr lang="en-US" dirty="0"/>
              <a:t>Wigs And Warranties</a:t>
            </a:r>
          </a:p>
        </p:txBody>
      </p:sp>
      <p:sp>
        <p:nvSpPr>
          <p:cNvPr id="3" name="Content Placeholder 2">
            <a:extLst>
              <a:ext uri="{FF2B5EF4-FFF2-40B4-BE49-F238E27FC236}">
                <a16:creationId xmlns:a16="http://schemas.microsoft.com/office/drawing/2014/main" id="{572233CB-7271-4870-A497-5F4A5773D8A4}"/>
              </a:ext>
            </a:extLst>
          </p:cNvPr>
          <p:cNvSpPr>
            <a:spLocks noGrp="1"/>
          </p:cNvSpPr>
          <p:nvPr>
            <p:ph idx="1"/>
          </p:nvPr>
        </p:nvSpPr>
        <p:spPr>
          <a:xfrm>
            <a:off x="609600" y="1163637"/>
            <a:ext cx="10972800" cy="4530725"/>
          </a:xfrm>
        </p:spPr>
        <p:txBody>
          <a:bodyPr/>
          <a:lstStyle/>
          <a:p>
            <a:r>
              <a:rPr lang="en-US" dirty="0"/>
              <a:t>I offer 100 blond wigs at $30 a wig with no warranty of merchantability, because I do not want to be liable for defective wigs.  </a:t>
            </a:r>
          </a:p>
          <a:p>
            <a:r>
              <a:rPr lang="en-US" b="1" dirty="0"/>
              <a:t>Intending to accept</a:t>
            </a:r>
            <a:r>
              <a:rPr lang="en-US" dirty="0"/>
              <a:t>, you return your standard form purchase agreement—which contains a clause asserting the warranty. You understand that I am not offering a warranty; you just forgot to change the language. </a:t>
            </a:r>
          </a:p>
          <a:p>
            <a:r>
              <a:rPr lang="en-US" dirty="0"/>
              <a:t>We have no further communication. </a:t>
            </a:r>
          </a:p>
          <a:p>
            <a:r>
              <a:rPr lang="en-US" dirty="0"/>
              <a:t>Your return of your form is an expression of acceptance.</a:t>
            </a:r>
          </a:p>
          <a:p>
            <a:r>
              <a:rPr lang="en-US" dirty="0"/>
              <a:t>(a) Yes</a:t>
            </a:r>
          </a:p>
          <a:p>
            <a:r>
              <a:rPr lang="en-US" dirty="0"/>
              <a:t>(b) No</a:t>
            </a:r>
          </a:p>
        </p:txBody>
      </p:sp>
    </p:spTree>
    <p:extLst>
      <p:ext uri="{BB962C8B-B14F-4D97-AF65-F5344CB8AC3E}">
        <p14:creationId xmlns:p14="http://schemas.microsoft.com/office/powerpoint/2010/main" val="2100214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679DA-6487-4C51-8D68-48FB2E63CEB0}"/>
              </a:ext>
            </a:extLst>
          </p:cNvPr>
          <p:cNvSpPr>
            <a:spLocks noGrp="1"/>
          </p:cNvSpPr>
          <p:nvPr>
            <p:ph type="title"/>
          </p:nvPr>
        </p:nvSpPr>
        <p:spPr/>
        <p:txBody>
          <a:bodyPr/>
          <a:lstStyle/>
          <a:p>
            <a:r>
              <a:rPr lang="en-US" dirty="0"/>
              <a:t>Effective As An Acceptance</a:t>
            </a:r>
          </a:p>
        </p:txBody>
      </p:sp>
      <p:sp>
        <p:nvSpPr>
          <p:cNvPr id="3" name="Content Placeholder 2">
            <a:extLst>
              <a:ext uri="{FF2B5EF4-FFF2-40B4-BE49-F238E27FC236}">
                <a16:creationId xmlns:a16="http://schemas.microsoft.com/office/drawing/2014/main" id="{572233CB-7271-4870-A497-5F4A5773D8A4}"/>
              </a:ext>
            </a:extLst>
          </p:cNvPr>
          <p:cNvSpPr>
            <a:spLocks noGrp="1"/>
          </p:cNvSpPr>
          <p:nvPr>
            <p:ph idx="1"/>
          </p:nvPr>
        </p:nvSpPr>
        <p:spPr>
          <a:xfrm>
            <a:off x="609600" y="1163637"/>
            <a:ext cx="10972800" cy="4530725"/>
          </a:xfrm>
        </p:spPr>
        <p:txBody>
          <a:bodyPr/>
          <a:lstStyle/>
          <a:p>
            <a:r>
              <a:rPr lang="en-US" dirty="0"/>
              <a:t>I offer 100 blond wigs at $30 a wig with no warranty of merchantability, because I do not want to be liable for defective wigs.  </a:t>
            </a:r>
          </a:p>
          <a:p>
            <a:r>
              <a:rPr lang="en-US" dirty="0"/>
              <a:t>Intending to accept, you return your standard form purchase agreement—which contains a clause asserting the warranty. You understand that I am not offering a warranty; you just forgot to change the language. </a:t>
            </a:r>
          </a:p>
          <a:p>
            <a:r>
              <a:rPr lang="en-US" dirty="0"/>
              <a:t>We have no further communication. </a:t>
            </a:r>
          </a:p>
          <a:p>
            <a:r>
              <a:rPr lang="en-US" dirty="0"/>
              <a:t>Your return of your form is effective as an acceptance.</a:t>
            </a:r>
          </a:p>
          <a:p>
            <a:r>
              <a:rPr lang="en-US" dirty="0"/>
              <a:t>(a) Yes</a:t>
            </a:r>
          </a:p>
          <a:p>
            <a:r>
              <a:rPr lang="en-US" dirty="0"/>
              <a:t>(b) No</a:t>
            </a:r>
          </a:p>
        </p:txBody>
      </p:sp>
    </p:spTree>
    <p:extLst>
      <p:ext uri="{BB962C8B-B14F-4D97-AF65-F5344CB8AC3E}">
        <p14:creationId xmlns:p14="http://schemas.microsoft.com/office/powerpoint/2010/main" val="1723141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679DA-6487-4C51-8D68-48FB2E63CEB0}"/>
              </a:ext>
            </a:extLst>
          </p:cNvPr>
          <p:cNvSpPr>
            <a:spLocks noGrp="1"/>
          </p:cNvSpPr>
          <p:nvPr>
            <p:ph type="title"/>
          </p:nvPr>
        </p:nvSpPr>
        <p:spPr/>
        <p:txBody>
          <a:bodyPr/>
          <a:lstStyle/>
          <a:p>
            <a:r>
              <a:rPr lang="en-US" dirty="0"/>
              <a:t>Terms 1</a:t>
            </a:r>
          </a:p>
        </p:txBody>
      </p:sp>
      <p:sp>
        <p:nvSpPr>
          <p:cNvPr id="3" name="Content Placeholder 2">
            <a:extLst>
              <a:ext uri="{FF2B5EF4-FFF2-40B4-BE49-F238E27FC236}">
                <a16:creationId xmlns:a16="http://schemas.microsoft.com/office/drawing/2014/main" id="{572233CB-7271-4870-A497-5F4A5773D8A4}"/>
              </a:ext>
            </a:extLst>
          </p:cNvPr>
          <p:cNvSpPr>
            <a:spLocks noGrp="1"/>
          </p:cNvSpPr>
          <p:nvPr>
            <p:ph idx="1"/>
          </p:nvPr>
        </p:nvSpPr>
        <p:spPr>
          <a:xfrm>
            <a:off x="609600" y="1163637"/>
            <a:ext cx="10972800" cy="4530725"/>
          </a:xfrm>
        </p:spPr>
        <p:txBody>
          <a:bodyPr/>
          <a:lstStyle/>
          <a:p>
            <a:r>
              <a:rPr lang="en-US" dirty="0"/>
              <a:t>I offer 100 blond wigs at $30 a wig with a disclaimer of the warranty of merchantability. I do not want to be liable for defective wigs.  </a:t>
            </a:r>
          </a:p>
          <a:p>
            <a:r>
              <a:rPr lang="en-US" dirty="0"/>
              <a:t>In an expression of acceptance, you return your standard form purchase agreement—which contains a clause asserting the warranty. </a:t>
            </a:r>
          </a:p>
          <a:p>
            <a:r>
              <a:rPr lang="en-US" b="1" dirty="0"/>
              <a:t>We have no further communication. </a:t>
            </a:r>
          </a:p>
          <a:p>
            <a:r>
              <a:rPr lang="en-US" dirty="0"/>
              <a:t>Our contract includes a warranty of merchantability.</a:t>
            </a:r>
          </a:p>
          <a:p>
            <a:r>
              <a:rPr lang="en-US" dirty="0"/>
              <a:t>(a) Yes</a:t>
            </a:r>
          </a:p>
          <a:p>
            <a:r>
              <a:rPr lang="en-US" dirty="0"/>
              <a:t>(b) No</a:t>
            </a:r>
          </a:p>
        </p:txBody>
      </p:sp>
    </p:spTree>
    <p:extLst>
      <p:ext uri="{BB962C8B-B14F-4D97-AF65-F5344CB8AC3E}">
        <p14:creationId xmlns:p14="http://schemas.microsoft.com/office/powerpoint/2010/main" val="109625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476FD-7C4D-4602-B206-CBF228A75C44}"/>
              </a:ext>
            </a:extLst>
          </p:cNvPr>
          <p:cNvSpPr>
            <a:spLocks noGrp="1"/>
          </p:cNvSpPr>
          <p:nvPr>
            <p:ph type="title"/>
          </p:nvPr>
        </p:nvSpPr>
        <p:spPr/>
        <p:txBody>
          <a:bodyPr/>
          <a:lstStyle/>
          <a:p>
            <a:r>
              <a:rPr lang="en-US" dirty="0"/>
              <a:t>Terms 2</a:t>
            </a:r>
          </a:p>
        </p:txBody>
      </p:sp>
      <p:sp>
        <p:nvSpPr>
          <p:cNvPr id="3" name="Content Placeholder 2">
            <a:extLst>
              <a:ext uri="{FF2B5EF4-FFF2-40B4-BE49-F238E27FC236}">
                <a16:creationId xmlns:a16="http://schemas.microsoft.com/office/drawing/2014/main" id="{EB038272-3C8D-4AD9-8C3C-48D83F3179BD}"/>
              </a:ext>
            </a:extLst>
          </p:cNvPr>
          <p:cNvSpPr>
            <a:spLocks noGrp="1"/>
          </p:cNvSpPr>
          <p:nvPr>
            <p:ph idx="1"/>
          </p:nvPr>
        </p:nvSpPr>
        <p:spPr/>
        <p:txBody>
          <a:bodyPr/>
          <a:lstStyle/>
          <a:p>
            <a:r>
              <a:rPr lang="en-US" dirty="0"/>
              <a:t>You offer to buy 100 blond wigs at $30 a wig with warranty of merchantability.  </a:t>
            </a:r>
          </a:p>
          <a:p>
            <a:r>
              <a:rPr lang="en-US" dirty="0"/>
              <a:t>In an expression of acceptance, I return my standard form purchase agreement—which contains a clause asserting the warranty. </a:t>
            </a:r>
          </a:p>
          <a:p>
            <a:r>
              <a:rPr lang="en-US" b="1" dirty="0"/>
              <a:t>We have no further communication. </a:t>
            </a:r>
          </a:p>
          <a:p>
            <a:r>
              <a:rPr lang="en-US" dirty="0"/>
              <a:t>Our contract includes a warranty of merchantability.</a:t>
            </a:r>
          </a:p>
          <a:p>
            <a:r>
              <a:rPr lang="en-US" dirty="0"/>
              <a:t>(a) Yes</a:t>
            </a:r>
          </a:p>
          <a:p>
            <a:r>
              <a:rPr lang="en-US" dirty="0"/>
              <a:t>(b) No</a:t>
            </a:r>
          </a:p>
        </p:txBody>
      </p:sp>
    </p:spTree>
    <p:extLst>
      <p:ext uri="{BB962C8B-B14F-4D97-AF65-F5344CB8AC3E}">
        <p14:creationId xmlns:p14="http://schemas.microsoft.com/office/powerpoint/2010/main" val="181202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BE5CE-43D0-477B-9D73-89371C68BE59}"/>
              </a:ext>
            </a:extLst>
          </p:cNvPr>
          <p:cNvSpPr>
            <a:spLocks noGrp="1"/>
          </p:cNvSpPr>
          <p:nvPr>
            <p:ph type="title"/>
          </p:nvPr>
        </p:nvSpPr>
        <p:spPr/>
        <p:txBody>
          <a:bodyPr/>
          <a:lstStyle/>
          <a:p>
            <a:r>
              <a:rPr lang="en-US" dirty="0"/>
              <a:t>Warning</a:t>
            </a:r>
          </a:p>
        </p:txBody>
      </p:sp>
      <p:sp>
        <p:nvSpPr>
          <p:cNvPr id="3" name="Content Placeholder 2">
            <a:extLst>
              <a:ext uri="{FF2B5EF4-FFF2-40B4-BE49-F238E27FC236}">
                <a16:creationId xmlns:a16="http://schemas.microsoft.com/office/drawing/2014/main" id="{ACE50501-60E8-4FA5-88E1-DDF1AFAE7B8F}"/>
              </a:ext>
            </a:extLst>
          </p:cNvPr>
          <p:cNvSpPr>
            <a:spLocks noGrp="1"/>
          </p:cNvSpPr>
          <p:nvPr>
            <p:ph idx="1"/>
          </p:nvPr>
        </p:nvSpPr>
        <p:spPr/>
        <p:txBody>
          <a:bodyPr/>
          <a:lstStyle/>
          <a:p>
            <a:r>
              <a:rPr lang="en-US" dirty="0"/>
              <a:t>§2-207 applies only when one has an "expression of acceptance".  </a:t>
            </a:r>
          </a:p>
          <a:p>
            <a:r>
              <a:rPr lang="en-US" b="1" dirty="0"/>
              <a:t>You still have first to decide whether the communication is such an expression.  2-207 doesn't say anything about that issue.  </a:t>
            </a:r>
          </a:p>
          <a:p>
            <a:pPr lvl="1"/>
            <a:r>
              <a:rPr lang="en-US" dirty="0"/>
              <a:t>This is a common mistake; do not assume that, anytime the forms do not match, that does not matter, that there is still a contract.  </a:t>
            </a:r>
          </a:p>
          <a:p>
            <a:pPr lvl="1"/>
            <a:r>
              <a:rPr lang="en-US" dirty="0"/>
              <a:t>The non-matching forms may show that the offeree did not intend to express acceptance. </a:t>
            </a:r>
          </a:p>
        </p:txBody>
      </p:sp>
    </p:spTree>
    <p:extLst>
      <p:ext uri="{BB962C8B-B14F-4D97-AF65-F5344CB8AC3E}">
        <p14:creationId xmlns:p14="http://schemas.microsoft.com/office/powerpoint/2010/main" val="32679841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2DF1-86EC-4B0C-9BA8-8FB9CCC85A56}"/>
              </a:ext>
            </a:extLst>
          </p:cNvPr>
          <p:cNvSpPr>
            <a:spLocks noGrp="1"/>
          </p:cNvSpPr>
          <p:nvPr>
            <p:ph type="title"/>
          </p:nvPr>
        </p:nvSpPr>
        <p:spPr/>
        <p:txBody>
          <a:bodyPr/>
          <a:lstStyle/>
          <a:p>
            <a:r>
              <a:rPr lang="en-US" dirty="0" err="1"/>
              <a:t>Sowle</a:t>
            </a:r>
            <a:r>
              <a:rPr lang="en-US" dirty="0"/>
              <a:t> and Santana</a:t>
            </a:r>
          </a:p>
        </p:txBody>
      </p:sp>
      <p:sp>
        <p:nvSpPr>
          <p:cNvPr id="3" name="Content Placeholder 2">
            <a:extLst>
              <a:ext uri="{FF2B5EF4-FFF2-40B4-BE49-F238E27FC236}">
                <a16:creationId xmlns:a16="http://schemas.microsoft.com/office/drawing/2014/main" id="{B913337A-19C0-4253-9C57-7464DB3F28EA}"/>
              </a:ext>
            </a:extLst>
          </p:cNvPr>
          <p:cNvSpPr>
            <a:spLocks noGrp="1"/>
          </p:cNvSpPr>
          <p:nvPr>
            <p:ph idx="1"/>
          </p:nvPr>
        </p:nvSpPr>
        <p:spPr>
          <a:xfrm>
            <a:off x="609600" y="1163637"/>
            <a:ext cx="10972800" cy="5237163"/>
          </a:xfrm>
        </p:spPr>
        <p:txBody>
          <a:bodyPr/>
          <a:lstStyle/>
          <a:p>
            <a:r>
              <a:rPr lang="en-US" dirty="0"/>
              <a:t>The contract contains this clause: </a:t>
            </a:r>
          </a:p>
          <a:p>
            <a:pPr lvl="2"/>
            <a:r>
              <a:rPr lang="en-US" dirty="0"/>
              <a:t>Other royalties:  On translations, licensing sales, electronic database sales, excerpts, abridgments, direct response sales, deep discount sales (sales at a discount of fifty percent or greater of the Publisher’s established list price of the Work), the Publisher shall pay royalties at one-half of the rate set forth in Paragraph 6(b) above in respect of the Publisher’s net receipts.  In the event the Work is included in an electronic database with other works, or is otherwise exploited in combination with other works, royalties shall be apportioned by Publisher in its sole discretion, exercised in good faith.”  </a:t>
            </a:r>
          </a:p>
          <a:p>
            <a:r>
              <a:rPr lang="en-US" dirty="0" err="1"/>
              <a:t>Sowle</a:t>
            </a:r>
            <a:r>
              <a:rPr lang="en-US" dirty="0"/>
              <a:t> is concerned that the “other royalties” provision may mean that Santana Publishing can license the entire work to an online database and determine the royalty due </a:t>
            </a:r>
            <a:r>
              <a:rPr lang="en-US" dirty="0" err="1"/>
              <a:t>Sowle</a:t>
            </a:r>
            <a:r>
              <a:rPr lang="en-US" dirty="0"/>
              <a:t> at its discretion.   </a:t>
            </a:r>
          </a:p>
        </p:txBody>
      </p:sp>
    </p:spTree>
    <p:extLst>
      <p:ext uri="{BB962C8B-B14F-4D97-AF65-F5344CB8AC3E}">
        <p14:creationId xmlns:p14="http://schemas.microsoft.com/office/powerpoint/2010/main" val="5340013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2E9CA-AC4E-4779-B341-AC00075C44B1}"/>
              </a:ext>
            </a:extLst>
          </p:cNvPr>
          <p:cNvSpPr>
            <a:spLocks noGrp="1"/>
          </p:cNvSpPr>
          <p:nvPr>
            <p:ph type="title"/>
          </p:nvPr>
        </p:nvSpPr>
        <p:spPr/>
        <p:txBody>
          <a:bodyPr/>
          <a:lstStyle/>
          <a:p>
            <a:r>
              <a:rPr lang="en-US" dirty="0"/>
              <a:t>The Conversation</a:t>
            </a:r>
          </a:p>
        </p:txBody>
      </p:sp>
      <p:sp>
        <p:nvSpPr>
          <p:cNvPr id="3" name="Content Placeholder 2">
            <a:extLst>
              <a:ext uri="{FF2B5EF4-FFF2-40B4-BE49-F238E27FC236}">
                <a16:creationId xmlns:a16="http://schemas.microsoft.com/office/drawing/2014/main" id="{33128304-9F47-43DE-99CE-C856EAAA79F4}"/>
              </a:ext>
            </a:extLst>
          </p:cNvPr>
          <p:cNvSpPr>
            <a:spLocks noGrp="1"/>
          </p:cNvSpPr>
          <p:nvPr>
            <p:ph idx="1"/>
          </p:nvPr>
        </p:nvSpPr>
        <p:spPr/>
        <p:txBody>
          <a:bodyPr/>
          <a:lstStyle/>
          <a:p>
            <a:r>
              <a:rPr lang="en-US" dirty="0" err="1"/>
              <a:t>Sowle</a:t>
            </a:r>
            <a:r>
              <a:rPr lang="en-US" dirty="0"/>
              <a:t> calls Santana Press to talk with its president, who says, “No problem.  We will agree that if Santana Press licenses </a:t>
            </a:r>
            <a:r>
              <a:rPr lang="en-US" i="1" dirty="0" err="1"/>
              <a:t>Sowle</a:t>
            </a:r>
            <a:r>
              <a:rPr lang="en-US" i="1" dirty="0"/>
              <a:t> Sacrifice </a:t>
            </a:r>
            <a:r>
              <a:rPr lang="en-US" dirty="0"/>
              <a:t>to an online database, the press shall pay royalties at one-half of the rate set forth in Paragraph 6(b) above in respect of the Publisher’s net receipts.” </a:t>
            </a:r>
          </a:p>
          <a:p>
            <a:r>
              <a:rPr lang="en-US" dirty="0" err="1"/>
              <a:t>Sowle</a:t>
            </a:r>
            <a:r>
              <a:rPr lang="en-US" dirty="0"/>
              <a:t> says, “Good!  It’s a deal then?”  The president responds, “Deal.  Put that in your acceptance if you want.”</a:t>
            </a:r>
          </a:p>
        </p:txBody>
      </p:sp>
    </p:spTree>
    <p:extLst>
      <p:ext uri="{BB962C8B-B14F-4D97-AF65-F5344CB8AC3E}">
        <p14:creationId xmlns:p14="http://schemas.microsoft.com/office/powerpoint/2010/main" val="1180928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A20A6-56D2-41C4-B387-0D56A1E696C5}"/>
              </a:ext>
            </a:extLst>
          </p:cNvPr>
          <p:cNvSpPr>
            <a:spLocks noGrp="1"/>
          </p:cNvSpPr>
          <p:nvPr>
            <p:ph type="title"/>
          </p:nvPr>
        </p:nvSpPr>
        <p:spPr/>
        <p:txBody>
          <a:bodyPr/>
          <a:lstStyle/>
          <a:p>
            <a:r>
              <a:rPr lang="en-US" dirty="0"/>
              <a:t>Did </a:t>
            </a:r>
            <a:r>
              <a:rPr lang="en-US" dirty="0" err="1"/>
              <a:t>Sowle</a:t>
            </a:r>
            <a:r>
              <a:rPr lang="en-US" dirty="0"/>
              <a:t> Accept?</a:t>
            </a:r>
          </a:p>
        </p:txBody>
      </p:sp>
      <p:sp>
        <p:nvSpPr>
          <p:cNvPr id="3" name="Content Placeholder 2">
            <a:extLst>
              <a:ext uri="{FF2B5EF4-FFF2-40B4-BE49-F238E27FC236}">
                <a16:creationId xmlns:a16="http://schemas.microsoft.com/office/drawing/2014/main" id="{BBE297CD-7A24-4CE5-885E-6F8A5A848E50}"/>
              </a:ext>
            </a:extLst>
          </p:cNvPr>
          <p:cNvSpPr>
            <a:spLocks noGrp="1"/>
          </p:cNvSpPr>
          <p:nvPr>
            <p:ph idx="1"/>
          </p:nvPr>
        </p:nvSpPr>
        <p:spPr>
          <a:xfrm>
            <a:off x="609600" y="1163637"/>
            <a:ext cx="10972800" cy="5541963"/>
          </a:xfrm>
        </p:spPr>
        <p:txBody>
          <a:bodyPr/>
          <a:lstStyle/>
          <a:p>
            <a:r>
              <a:rPr lang="en-US" dirty="0"/>
              <a:t>When </a:t>
            </a:r>
            <a:r>
              <a:rPr lang="en-US" dirty="0" err="1"/>
              <a:t>Sowle</a:t>
            </a:r>
            <a:r>
              <a:rPr lang="en-US" dirty="0"/>
              <a:t> signs and returns the agreement, he includes a note that says in full, “I hereby accept your kind offer to publish </a:t>
            </a:r>
            <a:r>
              <a:rPr lang="en-US" dirty="0" err="1"/>
              <a:t>Sowle</a:t>
            </a:r>
            <a:r>
              <a:rPr lang="en-US" dirty="0"/>
              <a:t> Sacrifice.  Should Santana Press license </a:t>
            </a:r>
            <a:r>
              <a:rPr lang="en-US" dirty="0" err="1"/>
              <a:t>Sowle</a:t>
            </a:r>
            <a:r>
              <a:rPr lang="en-US" dirty="0"/>
              <a:t> Sacrifice to Google Books, it shall pay royalties at one-half of the rate set forth in Paragraph 6(b) above in respect of the Publisher’s net receipts.”  </a:t>
            </a:r>
          </a:p>
          <a:p>
            <a:r>
              <a:rPr lang="en-US" dirty="0"/>
              <a:t>Assuming that the presentation of the standard contract via the letter plus the conversation was an offer, did </a:t>
            </a:r>
            <a:r>
              <a:rPr lang="en-US" dirty="0" err="1"/>
              <a:t>Sowle</a:t>
            </a:r>
            <a:r>
              <a:rPr lang="en-US" dirty="0"/>
              <a:t> accept it?</a:t>
            </a:r>
          </a:p>
          <a:p>
            <a:r>
              <a:rPr lang="en-US" dirty="0"/>
              <a:t>(a) Yes</a:t>
            </a:r>
          </a:p>
          <a:p>
            <a:r>
              <a:rPr lang="en-US" dirty="0"/>
              <a:t>(b) No</a:t>
            </a:r>
          </a:p>
          <a:p>
            <a:endParaRPr lang="en-US" dirty="0"/>
          </a:p>
        </p:txBody>
      </p:sp>
    </p:spTree>
    <p:extLst>
      <p:ext uri="{BB962C8B-B14F-4D97-AF65-F5344CB8AC3E}">
        <p14:creationId xmlns:p14="http://schemas.microsoft.com/office/powerpoint/2010/main" val="3342266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784B3A-14C6-4EF4-97B4-00FBBE012250}"/>
              </a:ext>
            </a:extLst>
          </p:cNvPr>
          <p:cNvSpPr>
            <a:spLocks noGrp="1"/>
          </p:cNvSpPr>
          <p:nvPr>
            <p:ph type="title"/>
          </p:nvPr>
        </p:nvSpPr>
        <p:spPr/>
        <p:txBody>
          <a:bodyPr/>
          <a:lstStyle/>
          <a:p>
            <a:r>
              <a:rPr lang="en-US" sz="2800" dirty="0"/>
              <a:t>§2 207. Additional Terms in Acceptance or Confirmation</a:t>
            </a:r>
            <a:br>
              <a:rPr lang="en-US" dirty="0"/>
            </a:br>
            <a:endParaRPr lang="en-US" dirty="0"/>
          </a:p>
        </p:txBody>
      </p:sp>
      <p:sp>
        <p:nvSpPr>
          <p:cNvPr id="3" name="Content Placeholder 2">
            <a:extLst>
              <a:ext uri="{FF2B5EF4-FFF2-40B4-BE49-F238E27FC236}">
                <a16:creationId xmlns:a16="http://schemas.microsoft.com/office/drawing/2014/main" id="{892AA41B-5633-49B1-AAF5-68547B9596C4}"/>
              </a:ext>
            </a:extLst>
          </p:cNvPr>
          <p:cNvSpPr>
            <a:spLocks noGrp="1"/>
          </p:cNvSpPr>
          <p:nvPr>
            <p:ph idx="1"/>
          </p:nvPr>
        </p:nvSpPr>
        <p:spPr/>
        <p:txBody>
          <a:bodyPr/>
          <a:lstStyle/>
          <a:p>
            <a:r>
              <a:rPr lang="en-US" dirty="0"/>
              <a:t>(1) </a:t>
            </a:r>
            <a:r>
              <a:rPr lang="en-US" b="1" dirty="0"/>
              <a:t>A definite and seasonable expression of acceptance [</a:t>
            </a:r>
            <a:r>
              <a:rPr lang="en-US" dirty="0"/>
              <a:t>or a written confirmation which is sent within a reasonable time] </a:t>
            </a:r>
            <a:r>
              <a:rPr lang="en-US" i="1" dirty="0"/>
              <a:t>operates as an acceptance even though it states terms additional to or different from those offered or agreed upon, </a:t>
            </a:r>
            <a:r>
              <a:rPr lang="en-US" dirty="0"/>
              <a:t>unless acceptance is expressly made conditional on assent to the additional or different terms. </a:t>
            </a:r>
          </a:p>
          <a:p>
            <a:endParaRPr lang="en-US" dirty="0"/>
          </a:p>
        </p:txBody>
      </p:sp>
    </p:spTree>
    <p:extLst>
      <p:ext uri="{BB962C8B-B14F-4D97-AF65-F5344CB8AC3E}">
        <p14:creationId xmlns:p14="http://schemas.microsoft.com/office/powerpoint/2010/main" val="1341671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C3E17-7A6C-439F-AED8-DB8EF2108A34}"/>
              </a:ext>
            </a:extLst>
          </p:cNvPr>
          <p:cNvSpPr>
            <a:spLocks noGrp="1"/>
          </p:cNvSpPr>
          <p:nvPr>
            <p:ph type="title"/>
          </p:nvPr>
        </p:nvSpPr>
        <p:spPr/>
        <p:txBody>
          <a:bodyPr/>
          <a:lstStyle/>
          <a:p>
            <a:r>
              <a:rPr lang="en-US" sz="4000" dirty="0"/>
              <a:t>What Is An Expression of Acceptance?</a:t>
            </a:r>
          </a:p>
        </p:txBody>
      </p:sp>
      <p:sp>
        <p:nvSpPr>
          <p:cNvPr id="3" name="Content Placeholder 2">
            <a:extLst>
              <a:ext uri="{FF2B5EF4-FFF2-40B4-BE49-F238E27FC236}">
                <a16:creationId xmlns:a16="http://schemas.microsoft.com/office/drawing/2014/main" id="{3972A394-2AC6-45F9-9824-BCAB40F1C6D4}"/>
              </a:ext>
            </a:extLst>
          </p:cNvPr>
          <p:cNvSpPr>
            <a:spLocks noGrp="1"/>
          </p:cNvSpPr>
          <p:nvPr>
            <p:ph idx="1"/>
          </p:nvPr>
        </p:nvSpPr>
        <p:spPr/>
        <p:txBody>
          <a:bodyPr/>
          <a:lstStyle/>
          <a:p>
            <a:r>
              <a:rPr lang="en-US" dirty="0"/>
              <a:t>Victor offers to sell his car to Victoria for $10,000. </a:t>
            </a:r>
          </a:p>
          <a:p>
            <a:r>
              <a:rPr lang="en-US" dirty="0"/>
              <a:t>Victoria replies, “I will buy your car for $10,000 but </a:t>
            </a:r>
            <a:r>
              <a:rPr lang="en-US" b="1" dirty="0"/>
              <a:t>only if </a:t>
            </a:r>
            <a:r>
              <a:rPr lang="en-US" dirty="0"/>
              <a:t>you pay for one year of a warranty that covers all major repairs. </a:t>
            </a:r>
            <a:r>
              <a:rPr lang="en-US" b="1" dirty="0"/>
              <a:t>No warranty, no deal.” </a:t>
            </a:r>
          </a:p>
          <a:p>
            <a:r>
              <a:rPr lang="en-US" dirty="0"/>
              <a:t>(a) Victoria was trying to accept Victor’s offer.</a:t>
            </a:r>
          </a:p>
          <a:p>
            <a:r>
              <a:rPr lang="en-US" dirty="0"/>
              <a:t>(b) Victoria was not trying to accept Victor’s offer but offer a different deal. </a:t>
            </a:r>
          </a:p>
          <a:p>
            <a:endParaRPr lang="en-US" dirty="0"/>
          </a:p>
        </p:txBody>
      </p:sp>
    </p:spTree>
    <p:extLst>
      <p:ext uri="{BB962C8B-B14F-4D97-AF65-F5344CB8AC3E}">
        <p14:creationId xmlns:p14="http://schemas.microsoft.com/office/powerpoint/2010/main" val="3320210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ABE73B9-027A-4782-8C8C-A428EF757A79}"/>
              </a:ext>
            </a:extLst>
          </p:cNvPr>
          <p:cNvSpPr/>
          <p:nvPr/>
        </p:nvSpPr>
        <p:spPr>
          <a:xfrm>
            <a:off x="685800" y="264160"/>
            <a:ext cx="11201400" cy="441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FEFAB8F-14A8-4520-8801-8FDE3C63557D}"/>
              </a:ext>
            </a:extLst>
          </p:cNvPr>
          <p:cNvSpPr/>
          <p:nvPr/>
        </p:nvSpPr>
        <p:spPr>
          <a:xfrm>
            <a:off x="2057400" y="762000"/>
            <a:ext cx="8153400" cy="441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0" name="Text Box 4">
            <a:extLst>
              <a:ext uri="{FF2B5EF4-FFF2-40B4-BE49-F238E27FC236}">
                <a16:creationId xmlns:a16="http://schemas.microsoft.com/office/drawing/2014/main" id="{EBB5CC5C-1728-4C87-8E74-E13EBB8D14B6}"/>
              </a:ext>
            </a:extLst>
          </p:cNvPr>
          <p:cNvSpPr txBox="1">
            <a:spLocks noChangeArrowheads="1"/>
          </p:cNvSpPr>
          <p:nvPr/>
        </p:nvSpPr>
        <p:spPr bwMode="auto">
          <a:xfrm>
            <a:off x="2057400" y="1"/>
            <a:ext cx="662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Expression of acceptance?     </a:t>
            </a:r>
            <a:r>
              <a:rPr lang="en-US" altLang="en-US" sz="1800" b="1"/>
              <a:t>or</a:t>
            </a:r>
            <a:r>
              <a:rPr lang="en-US" altLang="en-US" sz="1800"/>
              <a:t>             Written confirmation?  </a:t>
            </a:r>
          </a:p>
        </p:txBody>
      </p:sp>
      <p:sp>
        <p:nvSpPr>
          <p:cNvPr id="2051" name="Text Box 5">
            <a:extLst>
              <a:ext uri="{FF2B5EF4-FFF2-40B4-BE49-F238E27FC236}">
                <a16:creationId xmlns:a16="http://schemas.microsoft.com/office/drawing/2014/main" id="{5AEC4036-619E-494C-8C55-BC25F6F80885}"/>
              </a:ext>
            </a:extLst>
          </p:cNvPr>
          <p:cNvSpPr txBox="1">
            <a:spLocks noChangeArrowheads="1"/>
          </p:cNvSpPr>
          <p:nvPr/>
        </p:nvSpPr>
        <p:spPr bwMode="auto">
          <a:xfrm>
            <a:off x="3352800" y="609601"/>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Definite/seasonable?</a:t>
            </a:r>
          </a:p>
        </p:txBody>
      </p:sp>
      <p:sp>
        <p:nvSpPr>
          <p:cNvPr id="2052" name="Text Box 6">
            <a:extLst>
              <a:ext uri="{FF2B5EF4-FFF2-40B4-BE49-F238E27FC236}">
                <a16:creationId xmlns:a16="http://schemas.microsoft.com/office/drawing/2014/main" id="{3470414E-48AC-490A-B55A-C9F567FD53E9}"/>
              </a:ext>
            </a:extLst>
          </p:cNvPr>
          <p:cNvSpPr txBox="1">
            <a:spLocks noChangeArrowheads="1"/>
          </p:cNvSpPr>
          <p:nvPr/>
        </p:nvSpPr>
        <p:spPr bwMode="auto">
          <a:xfrm>
            <a:off x="4648200" y="2209801"/>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Offer accepted</a:t>
            </a:r>
          </a:p>
        </p:txBody>
      </p:sp>
      <p:sp>
        <p:nvSpPr>
          <p:cNvPr id="2053" name="Line 7">
            <a:extLst>
              <a:ext uri="{FF2B5EF4-FFF2-40B4-BE49-F238E27FC236}">
                <a16:creationId xmlns:a16="http://schemas.microsoft.com/office/drawing/2014/main" id="{BF14EE3F-5D83-4EC9-8A84-5D29FE362800}"/>
              </a:ext>
            </a:extLst>
          </p:cNvPr>
          <p:cNvSpPr>
            <a:spLocks noChangeShapeType="1"/>
          </p:cNvSpPr>
          <p:nvPr/>
        </p:nvSpPr>
        <p:spPr bwMode="auto">
          <a:xfrm flipH="1">
            <a:off x="2971800" y="3048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4" name="Line 9">
            <a:extLst>
              <a:ext uri="{FF2B5EF4-FFF2-40B4-BE49-F238E27FC236}">
                <a16:creationId xmlns:a16="http://schemas.microsoft.com/office/drawing/2014/main" id="{9DC208DD-BF86-4998-9F19-478FD57A3755}"/>
              </a:ext>
            </a:extLst>
          </p:cNvPr>
          <p:cNvSpPr>
            <a:spLocks noChangeShapeType="1"/>
          </p:cNvSpPr>
          <p:nvPr/>
        </p:nvSpPr>
        <p:spPr bwMode="auto">
          <a:xfrm>
            <a:off x="7772400" y="3048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5" name="Text Box 10">
            <a:extLst>
              <a:ext uri="{FF2B5EF4-FFF2-40B4-BE49-F238E27FC236}">
                <a16:creationId xmlns:a16="http://schemas.microsoft.com/office/drawing/2014/main" id="{B5CE545F-0445-40AE-95FF-BB62AA665298}"/>
              </a:ext>
            </a:extLst>
          </p:cNvPr>
          <p:cNvSpPr txBox="1">
            <a:spLocks noChangeArrowheads="1"/>
          </p:cNvSpPr>
          <p:nvPr/>
        </p:nvSpPr>
        <p:spPr bwMode="auto">
          <a:xfrm>
            <a:off x="7924800" y="609601"/>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acceptance</a:t>
            </a:r>
          </a:p>
        </p:txBody>
      </p:sp>
      <p:sp>
        <p:nvSpPr>
          <p:cNvPr id="2056" name="Line 11">
            <a:extLst>
              <a:ext uri="{FF2B5EF4-FFF2-40B4-BE49-F238E27FC236}">
                <a16:creationId xmlns:a16="http://schemas.microsoft.com/office/drawing/2014/main" id="{4445822D-521F-4076-902C-AFFA030C33C3}"/>
              </a:ext>
            </a:extLst>
          </p:cNvPr>
          <p:cNvSpPr>
            <a:spLocks noChangeShapeType="1"/>
          </p:cNvSpPr>
          <p:nvPr/>
        </p:nvSpPr>
        <p:spPr bwMode="auto">
          <a:xfrm>
            <a:off x="5029200" y="990600"/>
            <a:ext cx="457200" cy="457200"/>
          </a:xfrm>
          <a:prstGeom prst="line">
            <a:avLst/>
          </a:prstGeom>
          <a:noFill/>
          <a:ln w="38100">
            <a:solidFill>
              <a:srgbClr val="C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7" name="Text Box 12">
            <a:extLst>
              <a:ext uri="{FF2B5EF4-FFF2-40B4-BE49-F238E27FC236}">
                <a16:creationId xmlns:a16="http://schemas.microsoft.com/office/drawing/2014/main" id="{EDCF1E93-C06E-40BA-8508-0B9CDF7AEF98}"/>
              </a:ext>
            </a:extLst>
          </p:cNvPr>
          <p:cNvSpPr txBox="1">
            <a:spLocks noChangeArrowheads="1"/>
          </p:cNvSpPr>
          <p:nvPr/>
        </p:nvSpPr>
        <p:spPr bwMode="auto">
          <a:xfrm>
            <a:off x="2667000" y="1295401"/>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acceptance</a:t>
            </a:r>
          </a:p>
        </p:txBody>
      </p:sp>
      <p:sp>
        <p:nvSpPr>
          <p:cNvPr id="2058" name="Line 13">
            <a:extLst>
              <a:ext uri="{FF2B5EF4-FFF2-40B4-BE49-F238E27FC236}">
                <a16:creationId xmlns:a16="http://schemas.microsoft.com/office/drawing/2014/main" id="{FC3D8865-3159-4490-9CC4-77441EBC913A}"/>
              </a:ext>
            </a:extLst>
          </p:cNvPr>
          <p:cNvSpPr>
            <a:spLocks noChangeShapeType="1"/>
          </p:cNvSpPr>
          <p:nvPr/>
        </p:nvSpPr>
        <p:spPr bwMode="auto">
          <a:xfrm>
            <a:off x="5486400" y="2514600"/>
            <a:ext cx="0" cy="1447800"/>
          </a:xfrm>
          <a:prstGeom prst="line">
            <a:avLst/>
          </a:prstGeom>
          <a:noFill/>
          <a:ln w="57150">
            <a:solidFill>
              <a:srgbClr val="A5002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9" name="Text Box 21">
            <a:extLst>
              <a:ext uri="{FF2B5EF4-FFF2-40B4-BE49-F238E27FC236}">
                <a16:creationId xmlns:a16="http://schemas.microsoft.com/office/drawing/2014/main" id="{1AA46B4E-F193-435F-A225-690057060BF4}"/>
              </a:ext>
            </a:extLst>
          </p:cNvPr>
          <p:cNvSpPr txBox="1">
            <a:spLocks noChangeArrowheads="1"/>
          </p:cNvSpPr>
          <p:nvPr/>
        </p:nvSpPr>
        <p:spPr bwMode="auto">
          <a:xfrm>
            <a:off x="4572000" y="3886201"/>
            <a:ext cx="1981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Both merchants?</a:t>
            </a:r>
            <a:endParaRPr lang="en-US" altLang="en-US" sz="1800" dirty="0">
              <a:cs typeface="Arial" panose="020B0604020202020204" pitchFamily="34" charset="0"/>
            </a:endParaRPr>
          </a:p>
        </p:txBody>
      </p:sp>
      <p:sp>
        <p:nvSpPr>
          <p:cNvPr id="2060" name="Line 22">
            <a:extLst>
              <a:ext uri="{FF2B5EF4-FFF2-40B4-BE49-F238E27FC236}">
                <a16:creationId xmlns:a16="http://schemas.microsoft.com/office/drawing/2014/main" id="{5BDDA8F2-43B4-423B-92B1-01A88D5A411C}"/>
              </a:ext>
            </a:extLst>
          </p:cNvPr>
          <p:cNvSpPr>
            <a:spLocks noChangeShapeType="1"/>
          </p:cNvSpPr>
          <p:nvPr/>
        </p:nvSpPr>
        <p:spPr bwMode="auto">
          <a:xfrm flipH="1">
            <a:off x="5105400" y="41910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1" name="Text Box 23">
            <a:extLst>
              <a:ext uri="{FF2B5EF4-FFF2-40B4-BE49-F238E27FC236}">
                <a16:creationId xmlns:a16="http://schemas.microsoft.com/office/drawing/2014/main" id="{24C5F54B-815D-4955-85EA-82B3F69E9F60}"/>
              </a:ext>
            </a:extLst>
          </p:cNvPr>
          <p:cNvSpPr txBox="1">
            <a:spLocks noChangeArrowheads="1"/>
          </p:cNvSpPr>
          <p:nvPr/>
        </p:nvSpPr>
        <p:spPr bwMode="auto">
          <a:xfrm>
            <a:off x="3733800" y="4572001"/>
            <a:ext cx="14478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Terms of offer = terms of agreement</a:t>
            </a:r>
            <a:endParaRPr lang="en-US" altLang="en-US" sz="1800">
              <a:cs typeface="Arial" panose="020B0604020202020204" pitchFamily="34" charset="0"/>
            </a:endParaRPr>
          </a:p>
        </p:txBody>
      </p:sp>
      <p:sp>
        <p:nvSpPr>
          <p:cNvPr id="2062" name="Line 24">
            <a:extLst>
              <a:ext uri="{FF2B5EF4-FFF2-40B4-BE49-F238E27FC236}">
                <a16:creationId xmlns:a16="http://schemas.microsoft.com/office/drawing/2014/main" id="{85E4FCC3-AA40-4ABA-B871-D72C19D0B71A}"/>
              </a:ext>
            </a:extLst>
          </p:cNvPr>
          <p:cNvSpPr>
            <a:spLocks noChangeShapeType="1"/>
          </p:cNvSpPr>
          <p:nvPr/>
        </p:nvSpPr>
        <p:spPr bwMode="auto">
          <a:xfrm>
            <a:off x="5638800" y="4191000"/>
            <a:ext cx="3048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63" name="Text Box 25">
            <a:extLst>
              <a:ext uri="{FF2B5EF4-FFF2-40B4-BE49-F238E27FC236}">
                <a16:creationId xmlns:a16="http://schemas.microsoft.com/office/drawing/2014/main" id="{20C31D11-A36F-4D69-A466-EF113705AAD8}"/>
              </a:ext>
            </a:extLst>
          </p:cNvPr>
          <p:cNvSpPr txBox="1">
            <a:spLocks noChangeArrowheads="1"/>
          </p:cNvSpPr>
          <p:nvPr/>
        </p:nvSpPr>
        <p:spPr bwMode="auto">
          <a:xfrm>
            <a:off x="5562600" y="4572000"/>
            <a:ext cx="3276600" cy="187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Terms of acceptance = terms of the agreement, unless: </a:t>
            </a:r>
          </a:p>
          <a:p>
            <a:pPr eaLnBrk="1" hangingPunct="1">
              <a:spcBef>
                <a:spcPct val="50000"/>
              </a:spcBef>
              <a:buFontTx/>
              <a:buAutoNum type="arabicParenBoth"/>
            </a:pPr>
            <a:r>
              <a:rPr lang="en-US" altLang="en-US" sz="1800" dirty="0"/>
              <a:t>Express limitation in offer;</a:t>
            </a:r>
          </a:p>
          <a:p>
            <a:pPr eaLnBrk="1" hangingPunct="1">
              <a:spcBef>
                <a:spcPct val="50000"/>
              </a:spcBef>
              <a:buFontTx/>
              <a:buAutoNum type="arabicParenBoth"/>
            </a:pPr>
            <a:r>
              <a:rPr lang="en-US" altLang="en-US" sz="1800" dirty="0"/>
              <a:t> </a:t>
            </a:r>
            <a:r>
              <a:rPr lang="en-US" altLang="en-US" sz="1800" b="1" dirty="0"/>
              <a:t>Material alteration</a:t>
            </a:r>
            <a:r>
              <a:rPr lang="en-US" altLang="en-US" sz="1800" dirty="0"/>
              <a:t>;</a:t>
            </a:r>
          </a:p>
          <a:p>
            <a:pPr eaLnBrk="1" hangingPunct="1">
              <a:spcBef>
                <a:spcPct val="50000"/>
              </a:spcBef>
              <a:buFontTx/>
              <a:buAutoNum type="arabicParenBoth"/>
            </a:pPr>
            <a:r>
              <a:rPr lang="en-US" altLang="en-US" sz="1800" dirty="0"/>
              <a:t>Timely objection by offeror</a:t>
            </a:r>
            <a:r>
              <a:rPr lang="en-US" altLang="en-US" sz="1800" dirty="0">
                <a:hlinkClick r:id="rId3" action="ppaction://hlinksldjump"/>
              </a:rPr>
              <a:t>.</a:t>
            </a:r>
            <a:endParaRPr lang="en-US" altLang="en-US" sz="1800" dirty="0"/>
          </a:p>
        </p:txBody>
      </p:sp>
      <p:sp>
        <p:nvSpPr>
          <p:cNvPr id="2064" name="Text Box 26">
            <a:extLst>
              <a:ext uri="{FF2B5EF4-FFF2-40B4-BE49-F238E27FC236}">
                <a16:creationId xmlns:a16="http://schemas.microsoft.com/office/drawing/2014/main" id="{91153273-E0D8-4B04-8124-9ECA3706BC7E}"/>
              </a:ext>
            </a:extLst>
          </p:cNvPr>
          <p:cNvSpPr txBox="1">
            <a:spLocks noChangeArrowheads="1"/>
          </p:cNvSpPr>
          <p:nvPr/>
        </p:nvSpPr>
        <p:spPr bwMode="auto">
          <a:xfrm>
            <a:off x="5791200" y="41910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2065" name="Rectangle 27">
            <a:extLst>
              <a:ext uri="{FF2B5EF4-FFF2-40B4-BE49-F238E27FC236}">
                <a16:creationId xmlns:a16="http://schemas.microsoft.com/office/drawing/2014/main" id="{A4F94A45-AEE4-479C-B160-1EEDE86822F2}"/>
              </a:ext>
            </a:extLst>
          </p:cNvPr>
          <p:cNvSpPr>
            <a:spLocks noChangeArrowheads="1"/>
          </p:cNvSpPr>
          <p:nvPr/>
        </p:nvSpPr>
        <p:spPr bwMode="auto">
          <a:xfrm>
            <a:off x="4800600" y="41910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No</a:t>
            </a:r>
          </a:p>
        </p:txBody>
      </p:sp>
      <p:sp>
        <p:nvSpPr>
          <p:cNvPr id="2066" name="Rectangle 28">
            <a:extLst>
              <a:ext uri="{FF2B5EF4-FFF2-40B4-BE49-F238E27FC236}">
                <a16:creationId xmlns:a16="http://schemas.microsoft.com/office/drawing/2014/main" id="{E9B4AA70-42DF-4565-8409-D48162595E69}"/>
              </a:ext>
            </a:extLst>
          </p:cNvPr>
          <p:cNvSpPr>
            <a:spLocks noChangeArrowheads="1"/>
          </p:cNvSpPr>
          <p:nvPr/>
        </p:nvSpPr>
        <p:spPr bwMode="auto">
          <a:xfrm>
            <a:off x="1524000" y="0"/>
            <a:ext cx="8229600" cy="3581400"/>
          </a:xfrm>
          <a:prstGeom prst="rect">
            <a:avLst/>
          </a:prstGeom>
          <a:noFill/>
          <a:ln w="38100">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cxnSp>
        <p:nvCxnSpPr>
          <p:cNvPr id="2067" name="AutoShape 30">
            <a:extLst>
              <a:ext uri="{FF2B5EF4-FFF2-40B4-BE49-F238E27FC236}">
                <a16:creationId xmlns:a16="http://schemas.microsoft.com/office/drawing/2014/main" id="{E6D075B9-F040-4D49-B36A-6247BE279A82}"/>
              </a:ext>
            </a:extLst>
          </p:cNvPr>
          <p:cNvCxnSpPr>
            <a:cxnSpLocks noChangeShapeType="1"/>
            <a:endCxn id="2066" idx="3"/>
          </p:cNvCxnSpPr>
          <p:nvPr/>
        </p:nvCxnSpPr>
        <p:spPr bwMode="auto">
          <a:xfrm rot="5400000" flipH="1">
            <a:off x="8791575" y="2771775"/>
            <a:ext cx="2400300" cy="438150"/>
          </a:xfrm>
          <a:prstGeom prst="curvedConnector2">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68" name="Text Box 31">
            <a:extLst>
              <a:ext uri="{FF2B5EF4-FFF2-40B4-BE49-F238E27FC236}">
                <a16:creationId xmlns:a16="http://schemas.microsoft.com/office/drawing/2014/main" id="{59D903F8-7C2D-496C-96A4-BB6FB97C45BE}"/>
              </a:ext>
            </a:extLst>
          </p:cNvPr>
          <p:cNvSpPr txBox="1">
            <a:spLocks noChangeArrowheads="1"/>
          </p:cNvSpPr>
          <p:nvPr/>
        </p:nvSpPr>
        <p:spPr bwMode="auto">
          <a:xfrm>
            <a:off x="9296400" y="41910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207(1)</a:t>
            </a:r>
          </a:p>
        </p:txBody>
      </p:sp>
      <p:sp>
        <p:nvSpPr>
          <p:cNvPr id="2069" name="Rectangle 32">
            <a:extLst>
              <a:ext uri="{FF2B5EF4-FFF2-40B4-BE49-F238E27FC236}">
                <a16:creationId xmlns:a16="http://schemas.microsoft.com/office/drawing/2014/main" id="{62B7B125-C51F-490F-96D9-11F6B43B21B6}"/>
              </a:ext>
            </a:extLst>
          </p:cNvPr>
          <p:cNvSpPr>
            <a:spLocks noChangeArrowheads="1"/>
          </p:cNvSpPr>
          <p:nvPr/>
        </p:nvSpPr>
        <p:spPr bwMode="auto">
          <a:xfrm>
            <a:off x="3657600" y="3810000"/>
            <a:ext cx="5257800" cy="2667000"/>
          </a:xfrm>
          <a:prstGeom prst="rect">
            <a:avLst/>
          </a:prstGeom>
          <a:noFill/>
          <a:ln w="28575">
            <a:solidFill>
              <a:srgbClr val="007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cxnSp>
        <p:nvCxnSpPr>
          <p:cNvPr id="2070" name="AutoShape 34">
            <a:extLst>
              <a:ext uri="{FF2B5EF4-FFF2-40B4-BE49-F238E27FC236}">
                <a16:creationId xmlns:a16="http://schemas.microsoft.com/office/drawing/2014/main" id="{C13C5DBB-F53D-45A7-873D-AFC114E1523A}"/>
              </a:ext>
            </a:extLst>
          </p:cNvPr>
          <p:cNvCxnSpPr>
            <a:cxnSpLocks noChangeShapeType="1"/>
          </p:cNvCxnSpPr>
          <p:nvPr/>
        </p:nvCxnSpPr>
        <p:spPr bwMode="auto">
          <a:xfrm>
            <a:off x="2819400" y="5181600"/>
            <a:ext cx="762000" cy="381000"/>
          </a:xfrm>
          <a:prstGeom prst="curvedConnector3">
            <a:avLst>
              <a:gd name="adj1" fmla="val 50000"/>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71" name="Text Box 35">
            <a:extLst>
              <a:ext uri="{FF2B5EF4-FFF2-40B4-BE49-F238E27FC236}">
                <a16:creationId xmlns:a16="http://schemas.microsoft.com/office/drawing/2014/main" id="{BE468015-25D9-4108-91F9-C5BA2BD33A12}"/>
              </a:ext>
            </a:extLst>
          </p:cNvPr>
          <p:cNvSpPr txBox="1">
            <a:spLocks noChangeArrowheads="1"/>
          </p:cNvSpPr>
          <p:nvPr/>
        </p:nvSpPr>
        <p:spPr bwMode="auto">
          <a:xfrm>
            <a:off x="1828800" y="51054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207(2)</a:t>
            </a:r>
          </a:p>
        </p:txBody>
      </p:sp>
      <p:sp>
        <p:nvSpPr>
          <p:cNvPr id="2072" name="Text Box 36">
            <a:extLst>
              <a:ext uri="{FF2B5EF4-FFF2-40B4-BE49-F238E27FC236}">
                <a16:creationId xmlns:a16="http://schemas.microsoft.com/office/drawing/2014/main" id="{46D66E8D-F86E-411E-961C-03F620B47ED5}"/>
              </a:ext>
            </a:extLst>
          </p:cNvPr>
          <p:cNvSpPr txBox="1">
            <a:spLocks noChangeArrowheads="1"/>
          </p:cNvSpPr>
          <p:nvPr/>
        </p:nvSpPr>
        <p:spPr bwMode="auto">
          <a:xfrm>
            <a:off x="2590800" y="3048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a:t>
            </a:r>
          </a:p>
        </p:txBody>
      </p:sp>
      <p:sp>
        <p:nvSpPr>
          <p:cNvPr id="2073" name="Rectangle 37">
            <a:extLst>
              <a:ext uri="{FF2B5EF4-FFF2-40B4-BE49-F238E27FC236}">
                <a16:creationId xmlns:a16="http://schemas.microsoft.com/office/drawing/2014/main" id="{00084331-FAA3-4D73-8BE9-B10EAEE6CE45}"/>
              </a:ext>
            </a:extLst>
          </p:cNvPr>
          <p:cNvSpPr>
            <a:spLocks noChangeArrowheads="1"/>
          </p:cNvSpPr>
          <p:nvPr/>
        </p:nvSpPr>
        <p:spPr bwMode="auto">
          <a:xfrm>
            <a:off x="8077200" y="3048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No</a:t>
            </a:r>
          </a:p>
        </p:txBody>
      </p:sp>
      <p:sp>
        <p:nvSpPr>
          <p:cNvPr id="2074" name="Rectangle 41">
            <a:extLst>
              <a:ext uri="{FF2B5EF4-FFF2-40B4-BE49-F238E27FC236}">
                <a16:creationId xmlns:a16="http://schemas.microsoft.com/office/drawing/2014/main" id="{6301C41F-B626-4713-B7F8-AF4862C78AAE}"/>
              </a:ext>
            </a:extLst>
          </p:cNvPr>
          <p:cNvSpPr>
            <a:spLocks noChangeArrowheads="1"/>
          </p:cNvSpPr>
          <p:nvPr/>
        </p:nvSpPr>
        <p:spPr bwMode="auto">
          <a:xfrm>
            <a:off x="3657600" y="9144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No</a:t>
            </a:r>
          </a:p>
        </p:txBody>
      </p:sp>
      <p:sp>
        <p:nvSpPr>
          <p:cNvPr id="2075" name="Text Box 43">
            <a:extLst>
              <a:ext uri="{FF2B5EF4-FFF2-40B4-BE49-F238E27FC236}">
                <a16:creationId xmlns:a16="http://schemas.microsoft.com/office/drawing/2014/main" id="{AF04AD4D-2943-4C3D-BA75-B908903B9BCE}"/>
              </a:ext>
            </a:extLst>
          </p:cNvPr>
          <p:cNvSpPr txBox="1">
            <a:spLocks noChangeArrowheads="1"/>
          </p:cNvSpPr>
          <p:nvPr/>
        </p:nvSpPr>
        <p:spPr bwMode="auto">
          <a:xfrm>
            <a:off x="5029200" y="1447801"/>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Expressly conditional ?</a:t>
            </a:r>
          </a:p>
        </p:txBody>
      </p:sp>
      <p:sp>
        <p:nvSpPr>
          <p:cNvPr id="2076" name="Text Box 44">
            <a:extLst>
              <a:ext uri="{FF2B5EF4-FFF2-40B4-BE49-F238E27FC236}">
                <a16:creationId xmlns:a16="http://schemas.microsoft.com/office/drawing/2014/main" id="{031C24A7-3DAF-445D-A0A7-4FF0988CEF65}"/>
              </a:ext>
            </a:extLst>
          </p:cNvPr>
          <p:cNvSpPr txBox="1">
            <a:spLocks noChangeArrowheads="1"/>
          </p:cNvSpPr>
          <p:nvPr/>
        </p:nvSpPr>
        <p:spPr bwMode="auto">
          <a:xfrm>
            <a:off x="6553200" y="2209801"/>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Assent?</a:t>
            </a:r>
          </a:p>
        </p:txBody>
      </p:sp>
      <p:sp>
        <p:nvSpPr>
          <p:cNvPr id="2077" name="Text Box 46">
            <a:extLst>
              <a:ext uri="{FF2B5EF4-FFF2-40B4-BE49-F238E27FC236}">
                <a16:creationId xmlns:a16="http://schemas.microsoft.com/office/drawing/2014/main" id="{0763E560-7B64-49B9-9D9D-8C05A41928BF}"/>
              </a:ext>
            </a:extLst>
          </p:cNvPr>
          <p:cNvSpPr txBox="1">
            <a:spLocks noChangeArrowheads="1"/>
          </p:cNvSpPr>
          <p:nvPr/>
        </p:nvSpPr>
        <p:spPr bwMode="auto">
          <a:xfrm>
            <a:off x="5638800" y="2895600"/>
            <a:ext cx="2133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Terms = terms of acceptance</a:t>
            </a:r>
          </a:p>
        </p:txBody>
      </p:sp>
      <p:sp>
        <p:nvSpPr>
          <p:cNvPr id="2078" name="Line 47">
            <a:extLst>
              <a:ext uri="{FF2B5EF4-FFF2-40B4-BE49-F238E27FC236}">
                <a16:creationId xmlns:a16="http://schemas.microsoft.com/office/drawing/2014/main" id="{C47F8E05-F048-4332-8205-785FCF7297C6}"/>
              </a:ext>
            </a:extLst>
          </p:cNvPr>
          <p:cNvSpPr>
            <a:spLocks noChangeShapeType="1"/>
          </p:cNvSpPr>
          <p:nvPr/>
        </p:nvSpPr>
        <p:spPr bwMode="auto">
          <a:xfrm flipH="1">
            <a:off x="3886200" y="990600"/>
            <a:ext cx="5334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79" name="Text Box 48">
            <a:extLst>
              <a:ext uri="{FF2B5EF4-FFF2-40B4-BE49-F238E27FC236}">
                <a16:creationId xmlns:a16="http://schemas.microsoft.com/office/drawing/2014/main" id="{C810E365-0FEA-409D-90CE-028BFAF3688B}"/>
              </a:ext>
            </a:extLst>
          </p:cNvPr>
          <p:cNvSpPr txBox="1">
            <a:spLocks noChangeArrowheads="1"/>
          </p:cNvSpPr>
          <p:nvPr/>
        </p:nvSpPr>
        <p:spPr bwMode="auto">
          <a:xfrm>
            <a:off x="5181600" y="9144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2080" name="Text Box 49">
            <a:extLst>
              <a:ext uri="{FF2B5EF4-FFF2-40B4-BE49-F238E27FC236}">
                <a16:creationId xmlns:a16="http://schemas.microsoft.com/office/drawing/2014/main" id="{A4833A63-9DCF-4B87-BCA7-10943CBA94D9}"/>
              </a:ext>
            </a:extLst>
          </p:cNvPr>
          <p:cNvSpPr txBox="1">
            <a:spLocks noChangeArrowheads="1"/>
          </p:cNvSpPr>
          <p:nvPr/>
        </p:nvSpPr>
        <p:spPr bwMode="auto">
          <a:xfrm>
            <a:off x="6477000" y="17526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2081" name="Line 50">
            <a:extLst>
              <a:ext uri="{FF2B5EF4-FFF2-40B4-BE49-F238E27FC236}">
                <a16:creationId xmlns:a16="http://schemas.microsoft.com/office/drawing/2014/main" id="{F1527768-C9B3-4166-B933-14138F086827}"/>
              </a:ext>
            </a:extLst>
          </p:cNvPr>
          <p:cNvSpPr>
            <a:spLocks noChangeShapeType="1"/>
          </p:cNvSpPr>
          <p:nvPr/>
        </p:nvSpPr>
        <p:spPr bwMode="auto">
          <a:xfrm>
            <a:off x="6324600" y="1828800"/>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2" name="Line 51">
            <a:extLst>
              <a:ext uri="{FF2B5EF4-FFF2-40B4-BE49-F238E27FC236}">
                <a16:creationId xmlns:a16="http://schemas.microsoft.com/office/drawing/2014/main" id="{71F9C72F-3079-42EE-B867-D4FAC843C54C}"/>
              </a:ext>
            </a:extLst>
          </p:cNvPr>
          <p:cNvSpPr>
            <a:spLocks noChangeShapeType="1"/>
          </p:cNvSpPr>
          <p:nvPr/>
        </p:nvSpPr>
        <p:spPr bwMode="auto">
          <a:xfrm flipH="1">
            <a:off x="5715000" y="1828800"/>
            <a:ext cx="533400" cy="381000"/>
          </a:xfrm>
          <a:prstGeom prst="line">
            <a:avLst/>
          </a:prstGeom>
          <a:noFill/>
          <a:ln w="38100">
            <a:solidFill>
              <a:srgbClr val="C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3" name="Rectangle 52">
            <a:extLst>
              <a:ext uri="{FF2B5EF4-FFF2-40B4-BE49-F238E27FC236}">
                <a16:creationId xmlns:a16="http://schemas.microsoft.com/office/drawing/2014/main" id="{A8586429-11DB-4278-BE63-ED5D8EBF2EC9}"/>
              </a:ext>
            </a:extLst>
          </p:cNvPr>
          <p:cNvSpPr>
            <a:spLocks noChangeArrowheads="1"/>
          </p:cNvSpPr>
          <p:nvPr/>
        </p:nvSpPr>
        <p:spPr bwMode="auto">
          <a:xfrm>
            <a:off x="5562600" y="17526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No</a:t>
            </a:r>
          </a:p>
        </p:txBody>
      </p:sp>
      <p:sp>
        <p:nvSpPr>
          <p:cNvPr id="2084" name="Line 53">
            <a:extLst>
              <a:ext uri="{FF2B5EF4-FFF2-40B4-BE49-F238E27FC236}">
                <a16:creationId xmlns:a16="http://schemas.microsoft.com/office/drawing/2014/main" id="{6DC850A1-A7E1-453C-9E25-BBE2AB28E6A1}"/>
              </a:ext>
            </a:extLst>
          </p:cNvPr>
          <p:cNvSpPr>
            <a:spLocks noChangeShapeType="1"/>
          </p:cNvSpPr>
          <p:nvPr/>
        </p:nvSpPr>
        <p:spPr bwMode="auto">
          <a:xfrm>
            <a:off x="7391400" y="25146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5" name="Rectangle 54">
            <a:extLst>
              <a:ext uri="{FF2B5EF4-FFF2-40B4-BE49-F238E27FC236}">
                <a16:creationId xmlns:a16="http://schemas.microsoft.com/office/drawing/2014/main" id="{CD1A04E0-2E58-4353-AABE-238ED87666F5}"/>
              </a:ext>
            </a:extLst>
          </p:cNvPr>
          <p:cNvSpPr>
            <a:spLocks noChangeArrowheads="1"/>
          </p:cNvSpPr>
          <p:nvPr/>
        </p:nvSpPr>
        <p:spPr bwMode="auto">
          <a:xfrm>
            <a:off x="7620000" y="23622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No</a:t>
            </a:r>
          </a:p>
        </p:txBody>
      </p:sp>
      <p:sp>
        <p:nvSpPr>
          <p:cNvPr id="2086" name="Line 55">
            <a:extLst>
              <a:ext uri="{FF2B5EF4-FFF2-40B4-BE49-F238E27FC236}">
                <a16:creationId xmlns:a16="http://schemas.microsoft.com/office/drawing/2014/main" id="{8F4219B3-8938-40AF-ACCE-D927920974C8}"/>
              </a:ext>
            </a:extLst>
          </p:cNvPr>
          <p:cNvSpPr>
            <a:spLocks noChangeShapeType="1"/>
          </p:cNvSpPr>
          <p:nvPr/>
        </p:nvSpPr>
        <p:spPr bwMode="auto">
          <a:xfrm flipH="1">
            <a:off x="6934200" y="2514600"/>
            <a:ext cx="3810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87" name="Text Box 56">
            <a:extLst>
              <a:ext uri="{FF2B5EF4-FFF2-40B4-BE49-F238E27FC236}">
                <a16:creationId xmlns:a16="http://schemas.microsoft.com/office/drawing/2014/main" id="{B1C8F15F-D649-40AE-9877-82F66E1D96F4}"/>
              </a:ext>
            </a:extLst>
          </p:cNvPr>
          <p:cNvSpPr txBox="1">
            <a:spLocks noChangeArrowheads="1"/>
          </p:cNvSpPr>
          <p:nvPr/>
        </p:nvSpPr>
        <p:spPr bwMode="auto">
          <a:xfrm>
            <a:off x="6553200" y="25146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2088" name="Text Box 57">
            <a:extLst>
              <a:ext uri="{FF2B5EF4-FFF2-40B4-BE49-F238E27FC236}">
                <a16:creationId xmlns:a16="http://schemas.microsoft.com/office/drawing/2014/main" id="{2EBF7631-FD9A-4C25-892C-EB4BF94D1048}"/>
              </a:ext>
            </a:extLst>
          </p:cNvPr>
          <p:cNvSpPr txBox="1">
            <a:spLocks noChangeArrowheads="1"/>
          </p:cNvSpPr>
          <p:nvPr/>
        </p:nvSpPr>
        <p:spPr bwMode="auto">
          <a:xfrm>
            <a:off x="7772400" y="2971801"/>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acceptance</a:t>
            </a:r>
          </a:p>
        </p:txBody>
      </p:sp>
      <p:sp>
        <p:nvSpPr>
          <p:cNvPr id="2089" name="Text Box 59">
            <a:extLst>
              <a:ext uri="{FF2B5EF4-FFF2-40B4-BE49-F238E27FC236}">
                <a16:creationId xmlns:a16="http://schemas.microsoft.com/office/drawing/2014/main" id="{646AB4EB-CBD0-474C-AEA4-3741E2DFC88C}"/>
              </a:ext>
            </a:extLst>
          </p:cNvPr>
          <p:cNvSpPr txBox="1">
            <a:spLocks noChangeArrowheads="1"/>
          </p:cNvSpPr>
          <p:nvPr/>
        </p:nvSpPr>
        <p:spPr bwMode="auto">
          <a:xfrm>
            <a:off x="1600200" y="609601"/>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acceptance</a:t>
            </a:r>
          </a:p>
        </p:txBody>
      </p:sp>
      <p:sp>
        <p:nvSpPr>
          <p:cNvPr id="2090" name="Text Box 60">
            <a:extLst>
              <a:ext uri="{FF2B5EF4-FFF2-40B4-BE49-F238E27FC236}">
                <a16:creationId xmlns:a16="http://schemas.microsoft.com/office/drawing/2014/main" id="{AF7C71BA-26BC-4003-9A6D-DDA73EF07D32}"/>
              </a:ext>
            </a:extLst>
          </p:cNvPr>
          <p:cNvSpPr txBox="1">
            <a:spLocks noChangeArrowheads="1"/>
          </p:cNvSpPr>
          <p:nvPr/>
        </p:nvSpPr>
        <p:spPr bwMode="auto">
          <a:xfrm>
            <a:off x="3581400" y="3048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dirty="0"/>
              <a:t>Yes </a:t>
            </a:r>
          </a:p>
        </p:txBody>
      </p:sp>
      <p:sp>
        <p:nvSpPr>
          <p:cNvPr id="2091" name="Line 61">
            <a:extLst>
              <a:ext uri="{FF2B5EF4-FFF2-40B4-BE49-F238E27FC236}">
                <a16:creationId xmlns:a16="http://schemas.microsoft.com/office/drawing/2014/main" id="{4D241BB1-C22F-4CA8-BCF9-8270FA55A5E7}"/>
              </a:ext>
            </a:extLst>
          </p:cNvPr>
          <p:cNvSpPr>
            <a:spLocks noChangeShapeType="1"/>
          </p:cNvSpPr>
          <p:nvPr/>
        </p:nvSpPr>
        <p:spPr bwMode="auto">
          <a:xfrm>
            <a:off x="3429000" y="304800"/>
            <a:ext cx="381000" cy="381000"/>
          </a:xfrm>
          <a:prstGeom prst="line">
            <a:avLst/>
          </a:prstGeom>
          <a:noFill/>
          <a:ln w="38100">
            <a:solidFill>
              <a:srgbClr val="C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2" name="Text Box 62">
            <a:extLst>
              <a:ext uri="{FF2B5EF4-FFF2-40B4-BE49-F238E27FC236}">
                <a16:creationId xmlns:a16="http://schemas.microsoft.com/office/drawing/2014/main" id="{7443676E-C848-4C95-9F15-B17FBB3976A9}"/>
              </a:ext>
            </a:extLst>
          </p:cNvPr>
          <p:cNvSpPr txBox="1">
            <a:spLocks noChangeArrowheads="1"/>
          </p:cNvSpPr>
          <p:nvPr/>
        </p:nvSpPr>
        <p:spPr bwMode="auto">
          <a:xfrm>
            <a:off x="5867400" y="609601"/>
            <a:ext cx="213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Reasonable time?</a:t>
            </a:r>
          </a:p>
        </p:txBody>
      </p:sp>
      <p:sp>
        <p:nvSpPr>
          <p:cNvPr id="2093" name="Line 63">
            <a:extLst>
              <a:ext uri="{FF2B5EF4-FFF2-40B4-BE49-F238E27FC236}">
                <a16:creationId xmlns:a16="http://schemas.microsoft.com/office/drawing/2014/main" id="{D2FEDB19-C982-4B4D-BAB5-3C9A16A38278}"/>
              </a:ext>
            </a:extLst>
          </p:cNvPr>
          <p:cNvSpPr>
            <a:spLocks noChangeShapeType="1"/>
          </p:cNvSpPr>
          <p:nvPr/>
        </p:nvSpPr>
        <p:spPr bwMode="auto">
          <a:xfrm flipH="1">
            <a:off x="7239000" y="3048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4" name="Text Box 64">
            <a:extLst>
              <a:ext uri="{FF2B5EF4-FFF2-40B4-BE49-F238E27FC236}">
                <a16:creationId xmlns:a16="http://schemas.microsoft.com/office/drawing/2014/main" id="{21F1B5BE-FCCB-43D2-A6FE-8C6720475324}"/>
              </a:ext>
            </a:extLst>
          </p:cNvPr>
          <p:cNvSpPr txBox="1">
            <a:spLocks noChangeArrowheads="1"/>
          </p:cNvSpPr>
          <p:nvPr/>
        </p:nvSpPr>
        <p:spPr bwMode="auto">
          <a:xfrm>
            <a:off x="6858000" y="3048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95" name="Line 65">
            <a:extLst>
              <a:ext uri="{FF2B5EF4-FFF2-40B4-BE49-F238E27FC236}">
                <a16:creationId xmlns:a16="http://schemas.microsoft.com/office/drawing/2014/main" id="{805C4DD0-9666-459E-871F-CBF3D5E827CD}"/>
              </a:ext>
            </a:extLst>
          </p:cNvPr>
          <p:cNvSpPr>
            <a:spLocks noChangeShapeType="1"/>
          </p:cNvSpPr>
          <p:nvPr/>
        </p:nvSpPr>
        <p:spPr bwMode="auto">
          <a:xfrm flipH="1">
            <a:off x="6705600" y="990600"/>
            <a:ext cx="4572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6" name="Text Box 66">
            <a:extLst>
              <a:ext uri="{FF2B5EF4-FFF2-40B4-BE49-F238E27FC236}">
                <a16:creationId xmlns:a16="http://schemas.microsoft.com/office/drawing/2014/main" id="{99659ECD-02E8-4B9D-AA3F-9850C875EFCE}"/>
              </a:ext>
            </a:extLst>
          </p:cNvPr>
          <p:cNvSpPr txBox="1">
            <a:spLocks noChangeArrowheads="1"/>
          </p:cNvSpPr>
          <p:nvPr/>
        </p:nvSpPr>
        <p:spPr bwMode="auto">
          <a:xfrm>
            <a:off x="6248400" y="990601"/>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a:t>
            </a:r>
          </a:p>
        </p:txBody>
      </p:sp>
      <p:sp>
        <p:nvSpPr>
          <p:cNvPr id="2097" name="Line 67">
            <a:extLst>
              <a:ext uri="{FF2B5EF4-FFF2-40B4-BE49-F238E27FC236}">
                <a16:creationId xmlns:a16="http://schemas.microsoft.com/office/drawing/2014/main" id="{2F810485-2A66-409D-993B-CB3CD28E253B}"/>
              </a:ext>
            </a:extLst>
          </p:cNvPr>
          <p:cNvSpPr>
            <a:spLocks noChangeShapeType="1"/>
          </p:cNvSpPr>
          <p:nvPr/>
        </p:nvSpPr>
        <p:spPr bwMode="auto">
          <a:xfrm>
            <a:off x="7620000" y="1066800"/>
            <a:ext cx="457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98" name="Text Box 68">
            <a:extLst>
              <a:ext uri="{FF2B5EF4-FFF2-40B4-BE49-F238E27FC236}">
                <a16:creationId xmlns:a16="http://schemas.microsoft.com/office/drawing/2014/main" id="{B4FA912C-243E-4F60-AD1E-273B7931FC3E}"/>
              </a:ext>
            </a:extLst>
          </p:cNvPr>
          <p:cNvSpPr txBox="1">
            <a:spLocks noChangeArrowheads="1"/>
          </p:cNvSpPr>
          <p:nvPr/>
        </p:nvSpPr>
        <p:spPr bwMode="auto">
          <a:xfrm>
            <a:off x="7848600" y="1447801"/>
            <a:ext cx="182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No acceptance</a:t>
            </a:r>
          </a:p>
        </p:txBody>
      </p:sp>
      <p:sp>
        <p:nvSpPr>
          <p:cNvPr id="2099" name="Rectangle 69">
            <a:extLst>
              <a:ext uri="{FF2B5EF4-FFF2-40B4-BE49-F238E27FC236}">
                <a16:creationId xmlns:a16="http://schemas.microsoft.com/office/drawing/2014/main" id="{F56DB690-CF57-4011-A76B-4E06EA43F7D8}"/>
              </a:ext>
            </a:extLst>
          </p:cNvPr>
          <p:cNvSpPr>
            <a:spLocks noChangeArrowheads="1"/>
          </p:cNvSpPr>
          <p:nvPr/>
        </p:nvSpPr>
        <p:spPr bwMode="auto">
          <a:xfrm>
            <a:off x="7772400" y="990601"/>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No</a:t>
            </a:r>
          </a:p>
        </p:txBody>
      </p:sp>
      <p:sp>
        <p:nvSpPr>
          <p:cNvPr id="54" name="Text Box 26">
            <a:extLst>
              <a:ext uri="{FF2B5EF4-FFF2-40B4-BE49-F238E27FC236}">
                <a16:creationId xmlns:a16="http://schemas.microsoft.com/office/drawing/2014/main" id="{3B8B8C35-01CF-4B18-BF7D-C34A544B32DD}"/>
              </a:ext>
            </a:extLst>
          </p:cNvPr>
          <p:cNvSpPr txBox="1">
            <a:spLocks noChangeArrowheads="1"/>
          </p:cNvSpPr>
          <p:nvPr/>
        </p:nvSpPr>
        <p:spPr bwMode="auto">
          <a:xfrm>
            <a:off x="5791200" y="4191000"/>
            <a:ext cx="60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a:t>Yes </a:t>
            </a:r>
          </a:p>
        </p:txBody>
      </p:sp>
      <p:sp>
        <p:nvSpPr>
          <p:cNvPr id="55" name="Rectangle 27">
            <a:extLst>
              <a:ext uri="{FF2B5EF4-FFF2-40B4-BE49-F238E27FC236}">
                <a16:creationId xmlns:a16="http://schemas.microsoft.com/office/drawing/2014/main" id="{B0E91C88-5CBB-4946-9339-3546F14D2FEC}"/>
              </a:ext>
            </a:extLst>
          </p:cNvPr>
          <p:cNvSpPr>
            <a:spLocks noChangeArrowheads="1"/>
          </p:cNvSpPr>
          <p:nvPr/>
        </p:nvSpPr>
        <p:spPr bwMode="auto">
          <a:xfrm>
            <a:off x="4800600" y="4191000"/>
            <a:ext cx="476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t>No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F598F-0F64-4571-B28F-405A8003D00B}"/>
              </a:ext>
            </a:extLst>
          </p:cNvPr>
          <p:cNvSpPr>
            <a:spLocks noGrp="1"/>
          </p:cNvSpPr>
          <p:nvPr>
            <p:ph type="title"/>
          </p:nvPr>
        </p:nvSpPr>
        <p:spPr/>
        <p:txBody>
          <a:bodyPr/>
          <a:lstStyle/>
          <a:p>
            <a:r>
              <a:rPr lang="en-US" dirty="0"/>
              <a:t>What Is A Written Confirmation?</a:t>
            </a:r>
          </a:p>
        </p:txBody>
      </p:sp>
      <p:sp>
        <p:nvSpPr>
          <p:cNvPr id="3" name="Content Placeholder 2">
            <a:extLst>
              <a:ext uri="{FF2B5EF4-FFF2-40B4-BE49-F238E27FC236}">
                <a16:creationId xmlns:a16="http://schemas.microsoft.com/office/drawing/2014/main" id="{CBECDC20-5EEA-44F8-9022-43F5C9DCE086}"/>
              </a:ext>
            </a:extLst>
          </p:cNvPr>
          <p:cNvSpPr>
            <a:spLocks noGrp="1"/>
          </p:cNvSpPr>
          <p:nvPr>
            <p:ph idx="1"/>
          </p:nvPr>
        </p:nvSpPr>
        <p:spPr/>
        <p:txBody>
          <a:bodyPr/>
          <a:lstStyle/>
          <a:p>
            <a:r>
              <a:rPr lang="en-US" dirty="0"/>
              <a:t>A written confirmation of a prior oral agreement (or agreement only partially expressed in writing). </a:t>
            </a:r>
          </a:p>
        </p:txBody>
      </p:sp>
    </p:spTree>
    <p:extLst>
      <p:ext uri="{BB962C8B-B14F-4D97-AF65-F5344CB8AC3E}">
        <p14:creationId xmlns:p14="http://schemas.microsoft.com/office/powerpoint/2010/main" val="1187313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78E53-44A8-469B-8289-76919D044FCC}"/>
              </a:ext>
            </a:extLst>
          </p:cNvPr>
          <p:cNvSpPr>
            <a:spLocks noGrp="1"/>
          </p:cNvSpPr>
          <p:nvPr>
            <p:ph type="title"/>
          </p:nvPr>
        </p:nvSpPr>
        <p:spPr/>
        <p:txBody>
          <a:bodyPr/>
          <a:lstStyle/>
          <a:p>
            <a:r>
              <a:rPr lang="en-US" dirty="0"/>
              <a:t>Expressly Conditional</a:t>
            </a:r>
          </a:p>
        </p:txBody>
      </p:sp>
      <p:sp>
        <p:nvSpPr>
          <p:cNvPr id="3" name="Content Placeholder 2">
            <a:extLst>
              <a:ext uri="{FF2B5EF4-FFF2-40B4-BE49-F238E27FC236}">
                <a16:creationId xmlns:a16="http://schemas.microsoft.com/office/drawing/2014/main" id="{3E052844-9885-4AAE-8DCE-BD5601AC2B4C}"/>
              </a:ext>
            </a:extLst>
          </p:cNvPr>
          <p:cNvSpPr>
            <a:spLocks noGrp="1"/>
          </p:cNvSpPr>
          <p:nvPr>
            <p:ph idx="1"/>
          </p:nvPr>
        </p:nvSpPr>
        <p:spPr>
          <a:xfrm>
            <a:off x="609600" y="1066800"/>
            <a:ext cx="10972800" cy="5257800"/>
          </a:xfrm>
        </p:spPr>
        <p:txBody>
          <a:bodyPr/>
          <a:lstStyle/>
          <a:p>
            <a:r>
              <a:rPr lang="en-US" dirty="0"/>
              <a:t>“. . . unless acceptance is expressly made conditional on assent to the additional or different terms.”</a:t>
            </a:r>
          </a:p>
          <a:p>
            <a:r>
              <a:rPr lang="en-US" dirty="0"/>
              <a:t>Victor offers to sell his car to Victoria for $10,000. </a:t>
            </a:r>
          </a:p>
          <a:p>
            <a:r>
              <a:rPr lang="en-US" dirty="0"/>
              <a:t>Victoria replies, “I will buy your car for $10,000, delivery to be in a week.” There is no delivery term in Victor’s offer.</a:t>
            </a:r>
          </a:p>
          <a:p>
            <a:r>
              <a:rPr lang="en-US" dirty="0"/>
              <a:t>Assume this is an expression of acceptance.   </a:t>
            </a:r>
          </a:p>
          <a:p>
            <a:r>
              <a:rPr lang="en-US" dirty="0"/>
              <a:t>Victoria’s acceptance is expressly conditional on Victor’s assent to the additional term.</a:t>
            </a:r>
          </a:p>
          <a:p>
            <a:r>
              <a:rPr lang="en-US" dirty="0"/>
              <a:t>(a) Yes</a:t>
            </a:r>
          </a:p>
          <a:p>
            <a:r>
              <a:rPr lang="en-US" dirty="0"/>
              <a:t>(b)  No</a:t>
            </a:r>
          </a:p>
          <a:p>
            <a:endParaRPr lang="en-US" dirty="0"/>
          </a:p>
        </p:txBody>
      </p:sp>
    </p:spTree>
    <p:extLst>
      <p:ext uri="{BB962C8B-B14F-4D97-AF65-F5344CB8AC3E}">
        <p14:creationId xmlns:p14="http://schemas.microsoft.com/office/powerpoint/2010/main" val="1922979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CE12F-D483-48B5-A371-2A68F9798670}"/>
              </a:ext>
            </a:extLst>
          </p:cNvPr>
          <p:cNvSpPr>
            <a:spLocks noGrp="1"/>
          </p:cNvSpPr>
          <p:nvPr>
            <p:ph type="title"/>
          </p:nvPr>
        </p:nvSpPr>
        <p:spPr/>
        <p:txBody>
          <a:bodyPr/>
          <a:lstStyle/>
          <a:p>
            <a:r>
              <a:rPr lang="en-US" sz="5400" dirty="0"/>
              <a:t>This Is Expressly Conditional</a:t>
            </a:r>
            <a:endParaRPr lang="en-US" dirty="0"/>
          </a:p>
        </p:txBody>
      </p:sp>
      <p:sp>
        <p:nvSpPr>
          <p:cNvPr id="3" name="Content Placeholder 2">
            <a:extLst>
              <a:ext uri="{FF2B5EF4-FFF2-40B4-BE49-F238E27FC236}">
                <a16:creationId xmlns:a16="http://schemas.microsoft.com/office/drawing/2014/main" id="{703F16D3-C299-4260-BE52-078DFD796C55}"/>
              </a:ext>
            </a:extLst>
          </p:cNvPr>
          <p:cNvSpPr>
            <a:spLocks noGrp="1"/>
          </p:cNvSpPr>
          <p:nvPr>
            <p:ph idx="1"/>
          </p:nvPr>
        </p:nvSpPr>
        <p:spPr/>
        <p:txBody>
          <a:bodyPr/>
          <a:lstStyle/>
          <a:p>
            <a:r>
              <a:rPr lang="en-US" dirty="0"/>
              <a:t>Victoria replies, “I will buy your car for $10,000. </a:t>
            </a:r>
            <a:r>
              <a:rPr lang="en-US" b="1" dirty="0"/>
              <a:t>This acceptance is expressly conditional on your assent to the following additional term: delivery to be in a week</a:t>
            </a:r>
            <a:r>
              <a:rPr lang="en-US" dirty="0"/>
              <a:t>.”</a:t>
            </a:r>
          </a:p>
        </p:txBody>
      </p:sp>
    </p:spTree>
    <p:extLst>
      <p:ext uri="{BB962C8B-B14F-4D97-AF65-F5344CB8AC3E}">
        <p14:creationId xmlns:p14="http://schemas.microsoft.com/office/powerpoint/2010/main" val="399171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32DF2-5690-494C-B08E-BD0B161C38C5}"/>
              </a:ext>
            </a:extLst>
          </p:cNvPr>
          <p:cNvSpPr>
            <a:spLocks noGrp="1"/>
          </p:cNvSpPr>
          <p:nvPr>
            <p:ph type="title"/>
          </p:nvPr>
        </p:nvSpPr>
        <p:spPr/>
        <p:txBody>
          <a:bodyPr/>
          <a:lstStyle/>
          <a:p>
            <a:r>
              <a:rPr lang="en-US" b="0" i="0" dirty="0">
                <a:solidFill>
                  <a:srgbClr val="333333"/>
                </a:solidFill>
                <a:effectLst/>
              </a:rPr>
              <a:t>§ 2-104. Definitions: "Merchant“ . . .</a:t>
            </a:r>
            <a:endParaRPr lang="en-US" dirty="0"/>
          </a:p>
        </p:txBody>
      </p:sp>
      <p:sp>
        <p:nvSpPr>
          <p:cNvPr id="3" name="Content Placeholder 2">
            <a:extLst>
              <a:ext uri="{FF2B5EF4-FFF2-40B4-BE49-F238E27FC236}">
                <a16:creationId xmlns:a16="http://schemas.microsoft.com/office/drawing/2014/main" id="{DB6EF472-DD7C-4BC8-87B7-CB866F53EB7A}"/>
              </a:ext>
            </a:extLst>
          </p:cNvPr>
          <p:cNvSpPr>
            <a:spLocks noGrp="1"/>
          </p:cNvSpPr>
          <p:nvPr>
            <p:ph idx="1"/>
          </p:nvPr>
        </p:nvSpPr>
        <p:spPr/>
        <p:txBody>
          <a:bodyPr/>
          <a:lstStyle/>
          <a:p>
            <a:r>
              <a:rPr lang="en-US" dirty="0"/>
              <a:t>(1) "Merchant" means a person who deals in goods of the kind or otherwise by his occupation holds himself out as having knowledge or skill peculiar to the practices or goods involved in the transaction or to whom such knowledge or skill may be attributed by his employment of an agent or broker or other intermediary who by his occupation holds himself out as having such knowledge or skill . . .</a:t>
            </a:r>
          </a:p>
          <a:p>
            <a:endParaRPr lang="en-US" dirty="0"/>
          </a:p>
        </p:txBody>
      </p:sp>
    </p:spTree>
    <p:extLst>
      <p:ext uri="{BB962C8B-B14F-4D97-AF65-F5344CB8AC3E}">
        <p14:creationId xmlns:p14="http://schemas.microsoft.com/office/powerpoint/2010/main" val="2869541173"/>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3358</TotalTime>
  <Words>1633</Words>
  <Application>Microsoft Office PowerPoint</Application>
  <PresentationFormat>Widescreen</PresentationFormat>
  <Paragraphs>142</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Garamond</vt:lpstr>
      <vt:lpstr>Wingdings</vt:lpstr>
      <vt:lpstr>Edge</vt:lpstr>
      <vt:lpstr>UCC 2-207</vt:lpstr>
      <vt:lpstr>Warning</vt:lpstr>
      <vt:lpstr>§2 207. Additional Terms in Acceptance or Confirmation </vt:lpstr>
      <vt:lpstr>What Is An Expression of Acceptance?</vt:lpstr>
      <vt:lpstr>PowerPoint Presentation</vt:lpstr>
      <vt:lpstr>What Is A Written Confirmation?</vt:lpstr>
      <vt:lpstr>Expressly Conditional</vt:lpstr>
      <vt:lpstr>This Is Expressly Conditional</vt:lpstr>
      <vt:lpstr>§ 2-104. Definitions: "Merchant“ . . .</vt:lpstr>
      <vt:lpstr>2- 207(2)</vt:lpstr>
      <vt:lpstr>Knock Out Rule – A Majority Rule</vt:lpstr>
      <vt:lpstr>2-207(3)</vt:lpstr>
      <vt:lpstr>§ 2-314. Implied Warranty: Merchantability; Usage of Trade. </vt:lpstr>
      <vt:lpstr>§ 2-315. Implied Warranty: Fitness for Particular Purpose. </vt:lpstr>
      <vt:lpstr>§ 2-316. Exclusion or Modification of Warranties. </vt:lpstr>
      <vt:lpstr>Wigs And Warranties</vt:lpstr>
      <vt:lpstr>Effective As An Acceptance</vt:lpstr>
      <vt:lpstr>Terms 1</vt:lpstr>
      <vt:lpstr>Terms 2</vt:lpstr>
      <vt:lpstr>Sowle and Santana</vt:lpstr>
      <vt:lpstr>The Conversation</vt:lpstr>
      <vt:lpstr>Did Sowle Accept?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602</cp:revision>
  <dcterms:created xsi:type="dcterms:W3CDTF">2004-02-06T21:25:14Z</dcterms:created>
  <dcterms:modified xsi:type="dcterms:W3CDTF">2021-11-11T14:37:17Z</dcterms:modified>
</cp:coreProperties>
</file>